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2"/>
    <p:sldId id="453" r:id="rId3"/>
    <p:sldId id="466" r:id="rId4"/>
    <p:sldId id="476" r:id="rId5"/>
    <p:sldId id="454" r:id="rId6"/>
    <p:sldId id="475" r:id="rId7"/>
    <p:sldId id="477" r:id="rId8"/>
    <p:sldId id="469" r:id="rId9"/>
    <p:sldId id="471" r:id="rId1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KEZ Maja" initials="KM" lastIdx="0" clrIdx="0">
    <p:extLst>
      <p:ext uri="{19B8F6BF-5375-455C-9EA6-DF929625EA0E}">
        <p15:presenceInfo xmlns:p15="http://schemas.microsoft.com/office/powerpoint/2012/main" userId="S-1-5-21-3576868710-3529390058-3836811062-105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FA1"/>
    <a:srgbClr val="CBCBD8"/>
    <a:srgbClr val="03365F"/>
    <a:srgbClr val="FBDADA"/>
    <a:srgbClr val="F8B4B5"/>
    <a:srgbClr val="F48F91"/>
    <a:srgbClr val="F1696C"/>
    <a:srgbClr val="ED4447"/>
    <a:srgbClr val="EFDEED"/>
    <a:srgbClr val="DF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8" autoAdjust="0"/>
    <p:restoredTop sz="74884" autoAdjust="0"/>
  </p:normalViewPr>
  <p:slideViewPr>
    <p:cSldViewPr snapToGrid="0" showGuides="1">
      <p:cViewPr varScale="1">
        <p:scale>
          <a:sx n="130" d="100"/>
          <a:sy n="130" d="100"/>
        </p:scale>
        <p:origin x="80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221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BF471F0-DC8E-45A5-B01E-8AD4109DD056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01673B4D-17E9-4A87-A437-6E849CB006A1}" type="slidenum">
              <a:rPr lang="fr-FR" smtClean="0"/>
              <a:t>‹#›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5052322" y="9264002"/>
            <a:ext cx="1287302" cy="329165"/>
            <a:chOff x="8142287" y="6500813"/>
            <a:chExt cx="603098" cy="140805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0"/>
            <p:cNvSpPr>
              <a:spLocks/>
            </p:cNvSpPr>
            <p:nvPr userDrawn="1"/>
          </p:nvSpPr>
          <p:spPr bwMode="auto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1"/>
            <p:cNvSpPr>
              <a:spLocks/>
            </p:cNvSpPr>
            <p:nvPr userDrawn="1"/>
          </p:nvSpPr>
          <p:spPr bwMode="auto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2"/>
            <p:cNvSpPr>
              <a:spLocks/>
            </p:cNvSpPr>
            <p:nvPr userDrawn="1"/>
          </p:nvSpPr>
          <p:spPr bwMode="auto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rgbClr val="5CB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0047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75CC3799-4112-44C0-8207-91F6DBF3B55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CD25ABF3-6035-4AA4-AD20-FC0C921300F6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052322" y="9264002"/>
            <a:ext cx="1287302" cy="329165"/>
            <a:chOff x="8142287" y="6500813"/>
            <a:chExt cx="603098" cy="140805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1"/>
            <p:cNvSpPr>
              <a:spLocks/>
            </p:cNvSpPr>
            <p:nvPr userDrawn="1"/>
          </p:nvSpPr>
          <p:spPr bwMode="auto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2"/>
            <p:cNvSpPr>
              <a:spLocks/>
            </p:cNvSpPr>
            <p:nvPr userDrawn="1"/>
          </p:nvSpPr>
          <p:spPr bwMode="auto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rgbClr val="5CB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9391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ABF3-6035-4AA4-AD20-FC0C921300F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52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ABF3-6035-4AA4-AD20-FC0C921300F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95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ABF3-6035-4AA4-AD20-FC0C921300F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6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ABF3-6035-4AA4-AD20-FC0C921300F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94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ABF3-6035-4AA4-AD20-FC0C921300F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70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ABF3-6035-4AA4-AD20-FC0C921300F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18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5ABF3-6035-4AA4-AD20-FC0C921300F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1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3244-B9A7-4A67-B46B-596D4F006E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19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 : forme 32"/>
          <p:cNvSpPr>
            <a:spLocks/>
          </p:cNvSpPr>
          <p:nvPr userDrawn="1"/>
        </p:nvSpPr>
        <p:spPr bwMode="auto">
          <a:xfrm>
            <a:off x="6056319" y="0"/>
            <a:ext cx="3089558" cy="5143500"/>
          </a:xfrm>
          <a:custGeom>
            <a:avLst/>
            <a:gdLst>
              <a:gd name="connsiteX0" fmla="*/ 3050999 w 3089558"/>
              <a:gd name="connsiteY0" fmla="*/ 0 h 6858000"/>
              <a:gd name="connsiteX1" fmla="*/ 3089558 w 3089558"/>
              <a:gd name="connsiteY1" fmla="*/ 0 h 6858000"/>
              <a:gd name="connsiteX2" fmla="*/ 3089558 w 3089558"/>
              <a:gd name="connsiteY2" fmla="*/ 6858000 h 6858000"/>
              <a:gd name="connsiteX3" fmla="*/ 0 w 3089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58" h="6858000">
                <a:moveTo>
                  <a:pt x="3050999" y="0"/>
                </a:moveTo>
                <a:lnTo>
                  <a:pt x="3089558" y="0"/>
                </a:lnTo>
                <a:lnTo>
                  <a:pt x="30895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5" name="Forme libre : forme 24"/>
          <p:cNvSpPr>
            <a:spLocks/>
          </p:cNvSpPr>
          <p:nvPr userDrawn="1"/>
        </p:nvSpPr>
        <p:spPr bwMode="auto">
          <a:xfrm>
            <a:off x="0" y="0"/>
            <a:ext cx="5576454" cy="5143500"/>
          </a:xfrm>
          <a:custGeom>
            <a:avLst/>
            <a:gdLst>
              <a:gd name="connsiteX0" fmla="*/ 0 w 5576454"/>
              <a:gd name="connsiteY0" fmla="*/ 0 h 6858000"/>
              <a:gd name="connsiteX1" fmla="*/ 5576454 w 5576454"/>
              <a:gd name="connsiteY1" fmla="*/ 0 h 6858000"/>
              <a:gd name="connsiteX2" fmla="*/ 2525454 w 5576454"/>
              <a:gd name="connsiteY2" fmla="*/ 6858000 h 6858000"/>
              <a:gd name="connsiteX3" fmla="*/ 0 w 5576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454" h="6858000">
                <a:moveTo>
                  <a:pt x="0" y="0"/>
                </a:moveTo>
                <a:lnTo>
                  <a:pt x="5576454" y="0"/>
                </a:lnTo>
                <a:lnTo>
                  <a:pt x="2525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3" name="Forme libre : forme 22"/>
          <p:cNvSpPr>
            <a:spLocks/>
          </p:cNvSpPr>
          <p:nvPr userDrawn="1"/>
        </p:nvSpPr>
        <p:spPr bwMode="auto">
          <a:xfrm>
            <a:off x="0" y="0"/>
            <a:ext cx="6389254" cy="5143500"/>
          </a:xfrm>
          <a:custGeom>
            <a:avLst/>
            <a:gdLst>
              <a:gd name="connsiteX0" fmla="*/ 0 w 6389254"/>
              <a:gd name="connsiteY0" fmla="*/ 0 h 6858000"/>
              <a:gd name="connsiteX1" fmla="*/ 6389254 w 6389254"/>
              <a:gd name="connsiteY1" fmla="*/ 0 h 6858000"/>
              <a:gd name="connsiteX2" fmla="*/ 3338254 w 6389254"/>
              <a:gd name="connsiteY2" fmla="*/ 6858000 h 6858000"/>
              <a:gd name="connsiteX3" fmla="*/ 0 w 63892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9254" h="6858000">
                <a:moveTo>
                  <a:pt x="0" y="0"/>
                </a:moveTo>
                <a:lnTo>
                  <a:pt x="6389254" y="0"/>
                </a:lnTo>
                <a:lnTo>
                  <a:pt x="33382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1" name="Forme libre : forme 20"/>
          <p:cNvSpPr>
            <a:spLocks/>
          </p:cNvSpPr>
          <p:nvPr userDrawn="1"/>
        </p:nvSpPr>
        <p:spPr bwMode="auto">
          <a:xfrm>
            <a:off x="0" y="0"/>
            <a:ext cx="6084454" cy="5143500"/>
          </a:xfrm>
          <a:custGeom>
            <a:avLst/>
            <a:gdLst>
              <a:gd name="connsiteX0" fmla="*/ 0 w 6084454"/>
              <a:gd name="connsiteY0" fmla="*/ 0 h 6858000"/>
              <a:gd name="connsiteX1" fmla="*/ 6084454 w 6084454"/>
              <a:gd name="connsiteY1" fmla="*/ 0 h 6858000"/>
              <a:gd name="connsiteX2" fmla="*/ 3033454 w 6084454"/>
              <a:gd name="connsiteY2" fmla="*/ 6858000 h 6858000"/>
              <a:gd name="connsiteX3" fmla="*/ 0 w 6084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4454" h="6858000">
                <a:moveTo>
                  <a:pt x="0" y="0"/>
                </a:moveTo>
                <a:lnTo>
                  <a:pt x="6084454" y="0"/>
                </a:lnTo>
                <a:lnTo>
                  <a:pt x="30334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0" name="Forme libre : forme 29"/>
          <p:cNvSpPr>
            <a:spLocks/>
          </p:cNvSpPr>
          <p:nvPr userDrawn="1"/>
        </p:nvSpPr>
        <p:spPr bwMode="auto">
          <a:xfrm>
            <a:off x="5853119" y="0"/>
            <a:ext cx="3292759" cy="5143500"/>
          </a:xfrm>
          <a:custGeom>
            <a:avLst/>
            <a:gdLst>
              <a:gd name="connsiteX0" fmla="*/ 3051000 w 3292759"/>
              <a:gd name="connsiteY0" fmla="*/ 0 h 6858000"/>
              <a:gd name="connsiteX1" fmla="*/ 3292759 w 3292759"/>
              <a:gd name="connsiteY1" fmla="*/ 0 h 6858000"/>
              <a:gd name="connsiteX2" fmla="*/ 3292759 w 3292759"/>
              <a:gd name="connsiteY2" fmla="*/ 6858000 h 6858000"/>
              <a:gd name="connsiteX3" fmla="*/ 0 w 32927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759" h="6858000">
                <a:moveTo>
                  <a:pt x="3051000" y="0"/>
                </a:moveTo>
                <a:lnTo>
                  <a:pt x="3292759" y="0"/>
                </a:lnTo>
                <a:lnTo>
                  <a:pt x="32927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7" name="Forme libre : forme 26"/>
          <p:cNvSpPr>
            <a:spLocks/>
          </p:cNvSpPr>
          <p:nvPr userDrawn="1"/>
        </p:nvSpPr>
        <p:spPr bwMode="auto">
          <a:xfrm>
            <a:off x="7158279" y="1792723"/>
            <a:ext cx="1987599" cy="3350777"/>
          </a:xfrm>
          <a:custGeom>
            <a:avLst/>
            <a:gdLst>
              <a:gd name="connsiteX0" fmla="*/ 1987599 w 1987599"/>
              <a:gd name="connsiteY0" fmla="*/ 0 h 4467702"/>
              <a:gd name="connsiteX1" fmla="*/ 1987599 w 1987599"/>
              <a:gd name="connsiteY1" fmla="*/ 4467702 h 4467702"/>
              <a:gd name="connsiteX2" fmla="*/ 0 w 1987599"/>
              <a:gd name="connsiteY2" fmla="*/ 4467702 h 446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599" h="4467702">
                <a:moveTo>
                  <a:pt x="1987599" y="0"/>
                </a:moveTo>
                <a:lnTo>
                  <a:pt x="1987599" y="4467702"/>
                </a:lnTo>
                <a:lnTo>
                  <a:pt x="0" y="4467702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3" name="Espace réservé du texte 72"/>
          <p:cNvSpPr>
            <a:spLocks noGrp="1"/>
          </p:cNvSpPr>
          <p:nvPr userDrawn="1">
            <p:ph type="body" sz="quarter" idx="10"/>
          </p:nvPr>
        </p:nvSpPr>
        <p:spPr>
          <a:xfrm>
            <a:off x="429940" y="1699513"/>
            <a:ext cx="3272110" cy="107721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 b="1" cap="all" baseline="0">
                <a:solidFill>
                  <a:schemeClr val="tx2"/>
                </a:solidFill>
              </a:defRPr>
            </a:lvl2pPr>
            <a:lvl3pPr marL="0" indent="0">
              <a:spcBef>
                <a:spcPts val="2400"/>
              </a:spcBef>
              <a:buNone/>
              <a:defRPr sz="1200" cap="all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cxnSp>
        <p:nvCxnSpPr>
          <p:cNvPr id="24" name="Connecteur droit 23"/>
          <p:cNvCxnSpPr>
            <a:cxnSpLocks/>
          </p:cNvCxnSpPr>
          <p:nvPr userDrawn="1"/>
        </p:nvCxnSpPr>
        <p:spPr>
          <a:xfrm>
            <a:off x="529591" y="2873551"/>
            <a:ext cx="188595" cy="0"/>
          </a:xfrm>
          <a:prstGeom prst="line">
            <a:avLst/>
          </a:prstGeom>
          <a:ln w="19050" cap="sq">
            <a:solidFill>
              <a:schemeClr val="tx2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44539"/>
            <a:ext cx="3271838" cy="664369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Sous titre </a:t>
            </a:r>
            <a:r>
              <a:rPr lang="en-GB" dirty="0" err="1"/>
              <a:t>ici</a:t>
            </a:r>
            <a:endParaRPr lang="en-GB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F4A0AB1-6A2D-49F8-B0D6-422DA891DF66}"/>
              </a:ext>
            </a:extLst>
          </p:cNvPr>
          <p:cNvGrpSpPr/>
          <p:nvPr userDrawn="1"/>
        </p:nvGrpSpPr>
        <p:grpSpPr>
          <a:xfrm>
            <a:off x="509975" y="252519"/>
            <a:ext cx="2558105" cy="597238"/>
            <a:chOff x="509975" y="447675"/>
            <a:chExt cx="2558105" cy="597238"/>
          </a:xfrm>
        </p:grpSpPr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755F7017-4D5F-4B03-8AF1-3422012960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627F1046-62E5-4FD6-9863-05D77CFF5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5F68834F-957F-4BA4-BA1B-06265386E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BFC6CD5D-F154-486E-B5DD-1B5F8CC5CA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5978D81-F0C3-4D96-BE6E-5DE0437F2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C9D765B5-E796-4BAA-B653-05311DBF8E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E141471-24C2-4895-9243-3B2A008A5B2B}"/>
              </a:ext>
            </a:extLst>
          </p:cNvPr>
          <p:cNvCxnSpPr>
            <a:cxnSpLocks/>
          </p:cNvCxnSpPr>
          <p:nvPr userDrawn="1"/>
        </p:nvCxnSpPr>
        <p:spPr>
          <a:xfrm flipH="1">
            <a:off x="8391526" y="1447800"/>
            <a:ext cx="952499" cy="1619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BECEC9E-FA9A-4539-8D8D-6E1F07FA0157}"/>
              </a:ext>
            </a:extLst>
          </p:cNvPr>
          <p:cNvCxnSpPr>
            <a:cxnSpLocks/>
          </p:cNvCxnSpPr>
          <p:nvPr userDrawn="1"/>
        </p:nvCxnSpPr>
        <p:spPr>
          <a:xfrm flipH="1">
            <a:off x="6286501" y="3067050"/>
            <a:ext cx="1000124" cy="1714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6BE83113-8BAF-4494-B240-D24D1892B87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3351" y="1514475"/>
            <a:ext cx="1238249" cy="2094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10">
            <a:extLst>
              <a:ext uri="{FF2B5EF4-FFF2-40B4-BE49-F238E27FC236}">
                <a16:creationId xmlns:a16="http://schemas.microsoft.com/office/drawing/2014/main" id="{21DDC142-F2C5-469C-A503-60742BDA7D29}"/>
              </a:ext>
            </a:extLst>
          </p:cNvPr>
          <p:cNvSpPr>
            <a:spLocks/>
          </p:cNvSpPr>
          <p:nvPr userDrawn="1"/>
        </p:nvSpPr>
        <p:spPr bwMode="auto">
          <a:xfrm>
            <a:off x="-499414" y="1318989"/>
            <a:ext cx="1190902" cy="1838266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3.33333E-6 L 1.94444E-6 -0.15394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7778E-6 -1.48148E-6 L 2.77778E-6 -0.19792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43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5.55556E-7 -2.22222E-6 L 5.55556E-7 -0.21736 " pathEditMode="relative" rAng="0" ptsTypes="AA">
                                      <p:cBhvr>
                                        <p:cTn id="48" dur="75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8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48148E-6 L 0.10139 -0.30486 " pathEditMode="relative" rAng="0" ptsTypes="AA">
                                      <p:cBhvr>
                                        <p:cTn id="56" dur="12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52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4.07407E-6 L -0.14167 0.41088 " pathEditMode="relative" rAng="0" ptsTypes="AA">
                                      <p:cBhvr>
                                        <p:cTn id="61" dur="12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66" dur="125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1.85185E-6 L -0.1151 0.34282 " pathEditMode="relative" rAng="0" ptsTypes="AA">
                                      <p:cBhvr>
                                        <p:cTn id="71" dur="12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25" grpId="0" animBg="1"/>
      <p:bldP spid="25" grpId="1" animBg="1"/>
      <p:bldP spid="23" grpId="0" animBg="1"/>
      <p:bldP spid="23" grpId="1" animBg="1"/>
      <p:bldP spid="21" grpId="0" animBg="1"/>
      <p:bldP spid="21" grpId="1" animBg="1"/>
      <p:bldP spid="30" grpId="0" animBg="1"/>
      <p:bldP spid="30" grpId="1" animBg="1"/>
      <p:bldP spid="27" grpId="0" animBg="1"/>
      <p:bldP spid="27" grpId="1" animBg="1"/>
      <p:bldP spid="73" grpId="0" uiExpand="1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uiExpan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1.94444E-6 3.33333E-6 L 1.94444E-6 -0.15394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7708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2.77778E-6 -1.48148E-6 L 2.77778E-6 -0.19792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9907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4.44444E-6 -2.22222E-6 L 4.44444E-6 -0.21736 " pathEditMode="relative" rAng="0" ptsTypes="AA">
                      <p:cBhvr>
                        <p:cTn dur="750" spd="-100000" fill="hold"/>
                        <p:tgtEl>
                          <p:spTgt spid="7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  <p:bldP spid="3" grpId="0" build="allAtOnce"/>
      <p:bldP spid="3" grpId="1" build="allAtOnce">
        <p:tmplLst>
          <p:tmpl lvl="1">
            <p:tnLst>
              <p:par>
                <p:cTn presetID="42" presetClass="path" presetSubtype="0" decel="100000" fill="hold" nodeType="withEffect">
                  <p:stCondLst>
                    <p:cond delay="2250"/>
                  </p:stCondLst>
                  <p:childTnLst>
                    <p:animMotion origin="layout" path="M 5.55556E-7 -2.22222E-6 L 5.55556E-7 -0.21736 " pathEditMode="relative" rAng="0" ptsTypes="AA">
                      <p:cBhvr>
                        <p:cTn dur="750" spd="-100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0880"/>
                    </p:animMotion>
                  </p:childTnLst>
                </p:cTn>
              </p:par>
            </p:tnLst>
          </p:tmpl>
        </p:tmplLst>
      </p:bldP>
      <p:bldP spid="58" grpId="0" animBg="1"/>
      <p:bldP spid="5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73425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53150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ock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73425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53150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3E1AC-84F0-4043-AF84-9085FE11C697}"/>
              </a:ext>
            </a:extLst>
          </p:cNvPr>
          <p:cNvSpPr/>
          <p:nvPr userDrawn="1"/>
        </p:nvSpPr>
        <p:spPr>
          <a:xfrm>
            <a:off x="0" y="969986"/>
            <a:ext cx="2603500" cy="60354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E0DF1-4955-4532-926B-3C3706932711}"/>
              </a:ext>
            </a:extLst>
          </p:cNvPr>
          <p:cNvSpPr/>
          <p:nvPr userDrawn="1"/>
        </p:nvSpPr>
        <p:spPr>
          <a:xfrm>
            <a:off x="1" y="969986"/>
            <a:ext cx="9144000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DC6C8-E804-4ED0-86D0-88D93E2A62B9}"/>
              </a:ext>
            </a:extLst>
          </p:cNvPr>
          <p:cNvSpPr/>
          <p:nvPr userDrawn="1"/>
        </p:nvSpPr>
        <p:spPr>
          <a:xfrm>
            <a:off x="0" y="969986"/>
            <a:ext cx="3505200" cy="60354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6D1C2-E3BC-42FF-84CA-D19D47502C0D}"/>
              </a:ext>
            </a:extLst>
          </p:cNvPr>
          <p:cNvSpPr/>
          <p:nvPr userDrawn="1"/>
        </p:nvSpPr>
        <p:spPr>
          <a:xfrm>
            <a:off x="0" y="969986"/>
            <a:ext cx="2070101" cy="603543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9748F-4281-48DE-8FB3-722CDF872F92}"/>
              </a:ext>
            </a:extLst>
          </p:cNvPr>
          <p:cNvSpPr/>
          <p:nvPr userDrawn="1"/>
        </p:nvSpPr>
        <p:spPr>
          <a:xfrm>
            <a:off x="8520328" y="969986"/>
            <a:ext cx="623673" cy="603543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250C13-AA55-4699-A85D-41924287CE5E}"/>
              </a:ext>
            </a:extLst>
          </p:cNvPr>
          <p:cNvSpPr/>
          <p:nvPr userDrawn="1"/>
        </p:nvSpPr>
        <p:spPr>
          <a:xfrm>
            <a:off x="5168901" y="969986"/>
            <a:ext cx="3975100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9037C-8D87-452B-84CF-F12C2B106E27}"/>
              </a:ext>
            </a:extLst>
          </p:cNvPr>
          <p:cNvSpPr/>
          <p:nvPr userDrawn="1"/>
        </p:nvSpPr>
        <p:spPr>
          <a:xfrm>
            <a:off x="6889648" y="969986"/>
            <a:ext cx="2254353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66E946-D04D-4FCC-AD0C-AB111F23A54C}"/>
              </a:ext>
            </a:extLst>
          </p:cNvPr>
          <p:cNvSpPr/>
          <p:nvPr userDrawn="1"/>
        </p:nvSpPr>
        <p:spPr>
          <a:xfrm>
            <a:off x="7986928" y="969986"/>
            <a:ext cx="1157073" cy="603543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4DDC79-BBC6-4029-904E-03C445404339}"/>
              </a:ext>
            </a:extLst>
          </p:cNvPr>
          <p:cNvSpPr/>
          <p:nvPr userDrawn="1"/>
        </p:nvSpPr>
        <p:spPr>
          <a:xfrm>
            <a:off x="6464301" y="969986"/>
            <a:ext cx="2679700" cy="603543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5FDD5-2462-45AB-A178-3469F7C425D7}"/>
              </a:ext>
            </a:extLst>
          </p:cNvPr>
          <p:cNvSpPr/>
          <p:nvPr userDrawn="1"/>
        </p:nvSpPr>
        <p:spPr>
          <a:xfrm>
            <a:off x="0" y="969986"/>
            <a:ext cx="1320800" cy="603543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156B6BB-60CD-4D94-BC45-27A4F6C18A99}"/>
              </a:ext>
            </a:extLst>
          </p:cNvPr>
          <p:cNvCxnSpPr>
            <a:cxnSpLocks/>
          </p:cNvCxnSpPr>
          <p:nvPr userDrawn="1"/>
        </p:nvCxnSpPr>
        <p:spPr>
          <a:xfrm>
            <a:off x="1317915" y="1092371"/>
            <a:ext cx="0" cy="379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4D93C13-C5FA-4C2E-8EE8-7E6CFCFA33B2}"/>
              </a:ext>
            </a:extLst>
          </p:cNvPr>
          <p:cNvCxnSpPr>
            <a:cxnSpLocks/>
          </p:cNvCxnSpPr>
          <p:nvPr userDrawn="1"/>
        </p:nvCxnSpPr>
        <p:spPr>
          <a:xfrm>
            <a:off x="2600615" y="1049018"/>
            <a:ext cx="0" cy="2848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24E7E77-58A8-4786-9A40-7D90AA04DD12}"/>
              </a:ext>
            </a:extLst>
          </p:cNvPr>
          <p:cNvCxnSpPr>
            <a:cxnSpLocks/>
          </p:cNvCxnSpPr>
          <p:nvPr userDrawn="1"/>
        </p:nvCxnSpPr>
        <p:spPr>
          <a:xfrm>
            <a:off x="5172365" y="1168128"/>
            <a:ext cx="0" cy="313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FBE160C-981E-4596-9A01-2D59E1F630A2}"/>
              </a:ext>
            </a:extLst>
          </p:cNvPr>
          <p:cNvCxnSpPr>
            <a:cxnSpLocks/>
          </p:cNvCxnSpPr>
          <p:nvPr userDrawn="1"/>
        </p:nvCxnSpPr>
        <p:spPr>
          <a:xfrm>
            <a:off x="8525165" y="1142927"/>
            <a:ext cx="0" cy="2589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C91BCA4-43DE-42FC-B0FB-24AF9C1B2538}"/>
              </a:ext>
            </a:extLst>
          </p:cNvPr>
          <p:cNvCxnSpPr>
            <a:cxnSpLocks/>
          </p:cNvCxnSpPr>
          <p:nvPr userDrawn="1"/>
        </p:nvCxnSpPr>
        <p:spPr>
          <a:xfrm>
            <a:off x="6893215" y="1294184"/>
            <a:ext cx="0" cy="194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ock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73425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53150" y="1885950"/>
            <a:ext cx="2597150" cy="2747963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ED7D8-0828-4D48-925E-DC3D72F766E1}"/>
              </a:ext>
            </a:extLst>
          </p:cNvPr>
          <p:cNvSpPr/>
          <p:nvPr userDrawn="1"/>
        </p:nvSpPr>
        <p:spPr>
          <a:xfrm>
            <a:off x="0" y="969986"/>
            <a:ext cx="2603500" cy="60354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EC06B-C4AD-44CF-BB44-B688BDF7A853}"/>
              </a:ext>
            </a:extLst>
          </p:cNvPr>
          <p:cNvSpPr/>
          <p:nvPr userDrawn="1"/>
        </p:nvSpPr>
        <p:spPr>
          <a:xfrm>
            <a:off x="1" y="969986"/>
            <a:ext cx="9144000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AFF40-1EB0-4226-9BC5-D20335A46687}"/>
              </a:ext>
            </a:extLst>
          </p:cNvPr>
          <p:cNvSpPr/>
          <p:nvPr userDrawn="1"/>
        </p:nvSpPr>
        <p:spPr>
          <a:xfrm>
            <a:off x="0" y="969986"/>
            <a:ext cx="3505200" cy="60354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AA701-C700-4F5E-95C8-80281E80062B}"/>
              </a:ext>
            </a:extLst>
          </p:cNvPr>
          <p:cNvSpPr/>
          <p:nvPr userDrawn="1"/>
        </p:nvSpPr>
        <p:spPr>
          <a:xfrm>
            <a:off x="0" y="969986"/>
            <a:ext cx="2070101" cy="603543"/>
          </a:xfrm>
          <a:prstGeom prst="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9DA32D-DF5D-4EB2-B99C-4D41B2BDEAB9}"/>
              </a:ext>
            </a:extLst>
          </p:cNvPr>
          <p:cNvSpPr/>
          <p:nvPr userDrawn="1"/>
        </p:nvSpPr>
        <p:spPr>
          <a:xfrm>
            <a:off x="8520328" y="969986"/>
            <a:ext cx="623673" cy="603543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4EDE5B-368D-4A11-A16F-17ADC2847DE1}"/>
              </a:ext>
            </a:extLst>
          </p:cNvPr>
          <p:cNvSpPr/>
          <p:nvPr userDrawn="1"/>
        </p:nvSpPr>
        <p:spPr>
          <a:xfrm>
            <a:off x="5168901" y="969986"/>
            <a:ext cx="3975100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D458E3-B7B0-4A93-B0D4-4062FFD3D2B8}"/>
              </a:ext>
            </a:extLst>
          </p:cNvPr>
          <p:cNvSpPr/>
          <p:nvPr userDrawn="1"/>
        </p:nvSpPr>
        <p:spPr>
          <a:xfrm>
            <a:off x="6889648" y="969986"/>
            <a:ext cx="2254353" cy="603543"/>
          </a:xfrm>
          <a:prstGeom prst="rect">
            <a:avLst/>
          </a:pr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51208-220D-44F3-A469-EB4CFEF4CBD1}"/>
              </a:ext>
            </a:extLst>
          </p:cNvPr>
          <p:cNvSpPr/>
          <p:nvPr userDrawn="1"/>
        </p:nvSpPr>
        <p:spPr>
          <a:xfrm>
            <a:off x="7986928" y="969986"/>
            <a:ext cx="1157073" cy="603543"/>
          </a:xfrm>
          <a:prstGeom prst="rect">
            <a:avLst/>
          </a:prstGeom>
          <a:solidFill>
            <a:schemeClr val="tx2"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3C7F03-50A2-438D-AAB5-382780A1ECC4}"/>
              </a:ext>
            </a:extLst>
          </p:cNvPr>
          <p:cNvSpPr/>
          <p:nvPr userDrawn="1"/>
        </p:nvSpPr>
        <p:spPr>
          <a:xfrm>
            <a:off x="6464301" y="969986"/>
            <a:ext cx="2679700" cy="603543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1278C-3BBE-49A0-8BE1-595DFC8F076A}"/>
              </a:ext>
            </a:extLst>
          </p:cNvPr>
          <p:cNvSpPr/>
          <p:nvPr userDrawn="1"/>
        </p:nvSpPr>
        <p:spPr>
          <a:xfrm>
            <a:off x="0" y="969986"/>
            <a:ext cx="1320800" cy="603543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ECCE14D-6FD9-4F8D-8434-0E735A93A3EC}"/>
              </a:ext>
            </a:extLst>
          </p:cNvPr>
          <p:cNvCxnSpPr>
            <a:cxnSpLocks/>
          </p:cNvCxnSpPr>
          <p:nvPr userDrawn="1"/>
        </p:nvCxnSpPr>
        <p:spPr>
          <a:xfrm>
            <a:off x="1317915" y="1092371"/>
            <a:ext cx="0" cy="379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3825C41-4E9E-4848-845B-D8761F4DFB29}"/>
              </a:ext>
            </a:extLst>
          </p:cNvPr>
          <p:cNvCxnSpPr>
            <a:cxnSpLocks/>
          </p:cNvCxnSpPr>
          <p:nvPr userDrawn="1"/>
        </p:nvCxnSpPr>
        <p:spPr>
          <a:xfrm>
            <a:off x="2600615" y="1049018"/>
            <a:ext cx="0" cy="2848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6C45FE3-807B-405D-AFFE-4BCD5735B263}"/>
              </a:ext>
            </a:extLst>
          </p:cNvPr>
          <p:cNvCxnSpPr>
            <a:cxnSpLocks/>
          </p:cNvCxnSpPr>
          <p:nvPr userDrawn="1"/>
        </p:nvCxnSpPr>
        <p:spPr>
          <a:xfrm>
            <a:off x="5172365" y="1168128"/>
            <a:ext cx="0" cy="313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63D6975-A51A-4BB4-81FC-2B7E8518BC9D}"/>
              </a:ext>
            </a:extLst>
          </p:cNvPr>
          <p:cNvCxnSpPr>
            <a:cxnSpLocks/>
          </p:cNvCxnSpPr>
          <p:nvPr userDrawn="1"/>
        </p:nvCxnSpPr>
        <p:spPr>
          <a:xfrm>
            <a:off x="8525165" y="1142927"/>
            <a:ext cx="0" cy="2589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C44F9A1-89D7-4C1F-B80A-F363006249AD}"/>
              </a:ext>
            </a:extLst>
          </p:cNvPr>
          <p:cNvCxnSpPr>
            <a:cxnSpLocks/>
          </p:cNvCxnSpPr>
          <p:nvPr userDrawn="1"/>
        </p:nvCxnSpPr>
        <p:spPr>
          <a:xfrm>
            <a:off x="6893215" y="1294184"/>
            <a:ext cx="0" cy="194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0" y="781050"/>
            <a:ext cx="9144000" cy="1790700"/>
          </a:xfr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>
              <a:defRPr lang="fr-FR"/>
            </a:lvl1pPr>
          </a:lstStyle>
          <a:p>
            <a:pPr marL="0" lvl="0" indent="0" algn="ctr">
              <a:buNone/>
            </a:pP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393700" y="2708673"/>
            <a:ext cx="8351838" cy="1925240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657851" y="-1"/>
            <a:ext cx="4219771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8575" y="-1"/>
            <a:ext cx="3390900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096125" y="-1"/>
            <a:ext cx="2586038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305676" y="-1"/>
            <a:ext cx="2163465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153400" y="-1"/>
            <a:ext cx="1157264" cy="5143501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955694" y="-1"/>
            <a:ext cx="3984643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692578" y="-1"/>
            <a:ext cx="3435778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475297" y="-1"/>
            <a:ext cx="2094546" cy="5143501"/>
          </a:xfrm>
          <a:prstGeom prst="rec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319330" y="-1"/>
            <a:ext cx="1109903" cy="5143501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H="1">
            <a:off x="2552698" y="0"/>
            <a:ext cx="5076825" cy="51435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cxnSpLocks/>
          </p:cNvCxnSpPr>
          <p:nvPr userDrawn="1"/>
        </p:nvCxnSpPr>
        <p:spPr>
          <a:xfrm>
            <a:off x="8172925" y="152677"/>
            <a:ext cx="0" cy="747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 userDrawn="1"/>
        </p:nvCxnSpPr>
        <p:spPr>
          <a:xfrm>
            <a:off x="7649527" y="2960171"/>
            <a:ext cx="0" cy="1618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771524" y="1724303"/>
            <a:ext cx="0" cy="1583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6" name="Connecteur droit 25"/>
          <p:cNvCxnSpPr>
            <a:cxnSpLocks/>
          </p:cNvCxnSpPr>
          <p:nvPr userDrawn="1"/>
        </p:nvCxnSpPr>
        <p:spPr>
          <a:xfrm>
            <a:off x="624735" y="4900612"/>
            <a:ext cx="0" cy="8910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3">
            <a:extLst>
              <a:ext uri="{FF2B5EF4-FFF2-40B4-BE49-F238E27FC236}">
                <a16:creationId xmlns:a16="http://schemas.microsoft.com/office/drawing/2014/main" id="{44C7E6C4-DBC1-4027-8000-4E652EE7D983}"/>
              </a:ext>
            </a:extLst>
          </p:cNvPr>
          <p:cNvGrpSpPr>
            <a:grpSpLocks/>
          </p:cNvGrpSpPr>
          <p:nvPr userDrawn="1"/>
        </p:nvGrpSpPr>
        <p:grpSpPr bwMode="black">
          <a:xfrm>
            <a:off x="8142286" y="4848907"/>
            <a:ext cx="603098" cy="140805"/>
            <a:chOff x="8142287" y="6500813"/>
            <a:chExt cx="603098" cy="140805"/>
          </a:xfrm>
          <a:solidFill>
            <a:schemeClr val="bg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4D39D894-1284-4EB8-9828-ACC43A44B36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784416BB-A2A3-46AE-A795-C57EBED600A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F1E469E7-B2E5-4451-A6CB-0B9F14F0706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36B6523F-0EBB-4E9D-B6D3-6BF525D0841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3AC9D022-B373-49FA-9C74-7C096AFAA86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77AA5AFB-DE2A-4D38-9070-C15D1207DCA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28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1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288" y="4889032"/>
            <a:ext cx="148314" cy="111234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97072" y="4883093"/>
            <a:ext cx="428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7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4900612"/>
            <a:ext cx="3600" cy="891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9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43B4E816-2354-4B6F-BA69-81BF8F600659}"/>
              </a:ext>
            </a:extLst>
          </p:cNvPr>
          <p:cNvSpPr/>
          <p:nvPr userDrawn="1"/>
        </p:nvSpPr>
        <p:spPr>
          <a:xfrm>
            <a:off x="0" y="858568"/>
            <a:ext cx="6430420" cy="4284932"/>
          </a:xfrm>
          <a:custGeom>
            <a:avLst/>
            <a:gdLst>
              <a:gd name="connsiteX0" fmla="*/ 0 w 6430420"/>
              <a:gd name="connsiteY0" fmla="*/ 0 h 5713242"/>
              <a:gd name="connsiteX1" fmla="*/ 1180808 w 6430420"/>
              <a:gd name="connsiteY1" fmla="*/ 0 h 5713242"/>
              <a:gd name="connsiteX2" fmla="*/ 1719992 w 6430420"/>
              <a:gd name="connsiteY2" fmla="*/ 0 h 5713242"/>
              <a:gd name="connsiteX3" fmla="*/ 6430420 w 6430420"/>
              <a:gd name="connsiteY3" fmla="*/ 0 h 5713242"/>
              <a:gd name="connsiteX4" fmla="*/ 3877208 w 6430420"/>
              <a:gd name="connsiteY4" fmla="*/ 5713242 h 5713242"/>
              <a:gd name="connsiteX5" fmla="*/ 1719992 w 6430420"/>
              <a:gd name="connsiteY5" fmla="*/ 5713242 h 5713242"/>
              <a:gd name="connsiteX6" fmla="*/ 1180808 w 6430420"/>
              <a:gd name="connsiteY6" fmla="*/ 5713242 h 5713242"/>
              <a:gd name="connsiteX7" fmla="*/ 0 w 6430420"/>
              <a:gd name="connsiteY7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0420" h="5713242">
                <a:moveTo>
                  <a:pt x="0" y="0"/>
                </a:moveTo>
                <a:lnTo>
                  <a:pt x="1180808" y="0"/>
                </a:lnTo>
                <a:lnTo>
                  <a:pt x="1719992" y="0"/>
                </a:lnTo>
                <a:lnTo>
                  <a:pt x="6430420" y="0"/>
                </a:lnTo>
                <a:lnTo>
                  <a:pt x="3877208" y="5713242"/>
                </a:lnTo>
                <a:lnTo>
                  <a:pt x="1719992" y="5713242"/>
                </a:lnTo>
                <a:lnTo>
                  <a:pt x="1180808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DEED606-6309-4BB2-AF1B-F935FF1696ED}"/>
              </a:ext>
            </a:extLst>
          </p:cNvPr>
          <p:cNvSpPr>
            <a:spLocks/>
          </p:cNvSpPr>
          <p:nvPr userDrawn="1"/>
        </p:nvSpPr>
        <p:spPr bwMode="auto">
          <a:xfrm>
            <a:off x="3959210" y="858568"/>
            <a:ext cx="5184790" cy="4284932"/>
          </a:xfrm>
          <a:custGeom>
            <a:avLst/>
            <a:gdLst>
              <a:gd name="connsiteX0" fmla="*/ 2553211 w 5184790"/>
              <a:gd name="connsiteY0" fmla="*/ 0 h 5713242"/>
              <a:gd name="connsiteX1" fmla="*/ 5184790 w 5184790"/>
              <a:gd name="connsiteY1" fmla="*/ 0 h 5713242"/>
              <a:gd name="connsiteX2" fmla="*/ 5184790 w 5184790"/>
              <a:gd name="connsiteY2" fmla="*/ 5713242 h 5713242"/>
              <a:gd name="connsiteX3" fmla="*/ 0 w 5184790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90" h="5713242">
                <a:moveTo>
                  <a:pt x="2553211" y="0"/>
                </a:moveTo>
                <a:lnTo>
                  <a:pt x="5184790" y="0"/>
                </a:lnTo>
                <a:lnTo>
                  <a:pt x="5184790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2588675F-8C4E-466A-B3DA-C2B01ECFB7B5}"/>
              </a:ext>
            </a:extLst>
          </p:cNvPr>
          <p:cNvSpPr>
            <a:spLocks/>
          </p:cNvSpPr>
          <p:nvPr userDrawn="1"/>
        </p:nvSpPr>
        <p:spPr bwMode="auto">
          <a:xfrm>
            <a:off x="5335051" y="858568"/>
            <a:ext cx="3808951" cy="4284932"/>
          </a:xfrm>
          <a:custGeom>
            <a:avLst/>
            <a:gdLst>
              <a:gd name="connsiteX0" fmla="*/ 2553213 w 3808951"/>
              <a:gd name="connsiteY0" fmla="*/ 0 h 5713242"/>
              <a:gd name="connsiteX1" fmla="*/ 3808951 w 3808951"/>
              <a:gd name="connsiteY1" fmla="*/ 0 h 5713242"/>
              <a:gd name="connsiteX2" fmla="*/ 3808951 w 3808951"/>
              <a:gd name="connsiteY2" fmla="*/ 5713242 h 5713242"/>
              <a:gd name="connsiteX3" fmla="*/ 0 w 3808951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951" h="5713242">
                <a:moveTo>
                  <a:pt x="2553213" y="0"/>
                </a:moveTo>
                <a:lnTo>
                  <a:pt x="3808951" y="0"/>
                </a:lnTo>
                <a:lnTo>
                  <a:pt x="3808951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5978922B-72DA-4C6A-899C-3670E84B5F7D}"/>
              </a:ext>
            </a:extLst>
          </p:cNvPr>
          <p:cNvSpPr>
            <a:spLocks/>
          </p:cNvSpPr>
          <p:nvPr userDrawn="1"/>
        </p:nvSpPr>
        <p:spPr bwMode="auto">
          <a:xfrm>
            <a:off x="0" y="858570"/>
            <a:ext cx="2068262" cy="3471064"/>
          </a:xfrm>
          <a:custGeom>
            <a:avLst/>
            <a:gdLst>
              <a:gd name="connsiteX0" fmla="*/ 0 w 2068262"/>
              <a:gd name="connsiteY0" fmla="*/ 0 h 4628085"/>
              <a:gd name="connsiteX1" fmla="*/ 2068262 w 2068262"/>
              <a:gd name="connsiteY1" fmla="*/ 0 h 4628085"/>
              <a:gd name="connsiteX2" fmla="*/ 0 w 2068262"/>
              <a:gd name="connsiteY2" fmla="*/ 4628085 h 462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62" h="4628085">
                <a:moveTo>
                  <a:pt x="0" y="0"/>
                </a:moveTo>
                <a:lnTo>
                  <a:pt x="2068262" y="0"/>
                </a:lnTo>
                <a:lnTo>
                  <a:pt x="0" y="4628085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8817E41-148D-4AD5-A94A-80DABA048A77}"/>
              </a:ext>
            </a:extLst>
          </p:cNvPr>
          <p:cNvSpPr>
            <a:spLocks/>
          </p:cNvSpPr>
          <p:nvPr userDrawn="1"/>
        </p:nvSpPr>
        <p:spPr bwMode="auto">
          <a:xfrm>
            <a:off x="8000820" y="3224958"/>
            <a:ext cx="1143180" cy="1918543"/>
          </a:xfrm>
          <a:custGeom>
            <a:avLst/>
            <a:gdLst>
              <a:gd name="connsiteX0" fmla="*/ 1143180 w 1143180"/>
              <a:gd name="connsiteY0" fmla="*/ 0 h 2558057"/>
              <a:gd name="connsiteX1" fmla="*/ 1143180 w 1143180"/>
              <a:gd name="connsiteY1" fmla="*/ 2558057 h 2558057"/>
              <a:gd name="connsiteX2" fmla="*/ 0 w 1143180"/>
              <a:gd name="connsiteY2" fmla="*/ 2558057 h 25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180" h="2558057">
                <a:moveTo>
                  <a:pt x="1143180" y="0"/>
                </a:moveTo>
                <a:lnTo>
                  <a:pt x="1143180" y="2558057"/>
                </a:lnTo>
                <a:lnTo>
                  <a:pt x="0" y="2558057"/>
                </a:lnTo>
                <a:close/>
              </a:path>
            </a:pathLst>
          </a:custGeom>
          <a:solidFill>
            <a:schemeClr val="tx2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5F2272B-ACF1-4B8A-83E8-97A5D1088EED}"/>
              </a:ext>
            </a:extLst>
          </p:cNvPr>
          <p:cNvSpPr>
            <a:spLocks/>
          </p:cNvSpPr>
          <p:nvPr userDrawn="1"/>
        </p:nvSpPr>
        <p:spPr bwMode="auto">
          <a:xfrm>
            <a:off x="4995838" y="858568"/>
            <a:ext cx="4148162" cy="4284932"/>
          </a:xfrm>
          <a:custGeom>
            <a:avLst/>
            <a:gdLst>
              <a:gd name="connsiteX0" fmla="*/ 2553211 w 4148162"/>
              <a:gd name="connsiteY0" fmla="*/ 0 h 5713242"/>
              <a:gd name="connsiteX1" fmla="*/ 4148162 w 4148162"/>
              <a:gd name="connsiteY1" fmla="*/ 0 h 5713242"/>
              <a:gd name="connsiteX2" fmla="*/ 4148162 w 4148162"/>
              <a:gd name="connsiteY2" fmla="*/ 5713242 h 5713242"/>
              <a:gd name="connsiteX3" fmla="*/ 0 w 4148162"/>
              <a:gd name="connsiteY3" fmla="*/ 5713242 h 571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162" h="5713242">
                <a:moveTo>
                  <a:pt x="2553211" y="0"/>
                </a:moveTo>
                <a:lnTo>
                  <a:pt x="4148162" y="0"/>
                </a:lnTo>
                <a:lnTo>
                  <a:pt x="4148162" y="5713242"/>
                </a:lnTo>
                <a:lnTo>
                  <a:pt x="0" y="5713242"/>
                </a:lnTo>
                <a:close/>
              </a:path>
            </a:pathLst>
          </a:custGeom>
          <a:solidFill>
            <a:schemeClr val="tx2"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2216044-6992-4C3C-8505-DD91253AE5BA}"/>
              </a:ext>
            </a:extLst>
          </p:cNvPr>
          <p:cNvSpPr>
            <a:spLocks/>
          </p:cNvSpPr>
          <p:nvPr userDrawn="1"/>
        </p:nvSpPr>
        <p:spPr bwMode="auto">
          <a:xfrm>
            <a:off x="0" y="858568"/>
            <a:ext cx="1115762" cy="1872530"/>
          </a:xfrm>
          <a:custGeom>
            <a:avLst/>
            <a:gdLst>
              <a:gd name="connsiteX0" fmla="*/ 0 w 1115762"/>
              <a:gd name="connsiteY0" fmla="*/ 0 h 2496706"/>
              <a:gd name="connsiteX1" fmla="*/ 1115762 w 1115762"/>
              <a:gd name="connsiteY1" fmla="*/ 0 h 2496706"/>
              <a:gd name="connsiteX2" fmla="*/ 0 w 1115762"/>
              <a:gd name="connsiteY2" fmla="*/ 2496706 h 249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762" h="2496706">
                <a:moveTo>
                  <a:pt x="0" y="0"/>
                </a:moveTo>
                <a:lnTo>
                  <a:pt x="1115762" y="0"/>
                </a:lnTo>
                <a:lnTo>
                  <a:pt x="0" y="2496706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BA8CAC9-B825-4238-8DD3-CDBB3F0282A0}"/>
              </a:ext>
            </a:extLst>
          </p:cNvPr>
          <p:cNvSpPr>
            <a:spLocks/>
          </p:cNvSpPr>
          <p:nvPr userDrawn="1"/>
        </p:nvSpPr>
        <p:spPr bwMode="auto">
          <a:xfrm>
            <a:off x="1" y="858570"/>
            <a:ext cx="2323283" cy="3899053"/>
          </a:xfrm>
          <a:custGeom>
            <a:avLst/>
            <a:gdLst>
              <a:gd name="connsiteX0" fmla="*/ 0 w 2323283"/>
              <a:gd name="connsiteY0" fmla="*/ 0 h 5198737"/>
              <a:gd name="connsiteX1" fmla="*/ 2323283 w 2323283"/>
              <a:gd name="connsiteY1" fmla="*/ 0 h 5198737"/>
              <a:gd name="connsiteX2" fmla="*/ 0 w 2323283"/>
              <a:gd name="connsiteY2" fmla="*/ 5198737 h 519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3283" h="5198737">
                <a:moveTo>
                  <a:pt x="0" y="0"/>
                </a:moveTo>
                <a:lnTo>
                  <a:pt x="2323283" y="0"/>
                </a:lnTo>
                <a:lnTo>
                  <a:pt x="0" y="5198737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3020DE3F-3296-4BE1-87DA-5698C9D84462}"/>
              </a:ext>
            </a:extLst>
          </p:cNvPr>
          <p:cNvSpPr>
            <a:spLocks/>
          </p:cNvSpPr>
          <p:nvPr userDrawn="1"/>
        </p:nvSpPr>
        <p:spPr bwMode="auto">
          <a:xfrm>
            <a:off x="7477864" y="2347305"/>
            <a:ext cx="1666136" cy="2796195"/>
          </a:xfrm>
          <a:custGeom>
            <a:avLst/>
            <a:gdLst>
              <a:gd name="connsiteX0" fmla="*/ 1666136 w 1666136"/>
              <a:gd name="connsiteY0" fmla="*/ 0 h 3728260"/>
              <a:gd name="connsiteX1" fmla="*/ 1666136 w 1666136"/>
              <a:gd name="connsiteY1" fmla="*/ 3728260 h 3728260"/>
              <a:gd name="connsiteX2" fmla="*/ 0 w 1666136"/>
              <a:gd name="connsiteY2" fmla="*/ 3728260 h 3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136" h="3728260">
                <a:moveTo>
                  <a:pt x="1666136" y="0"/>
                </a:moveTo>
                <a:lnTo>
                  <a:pt x="1666136" y="3728260"/>
                </a:lnTo>
                <a:lnTo>
                  <a:pt x="0" y="3728260"/>
                </a:lnTo>
                <a:close/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4DAFFE33-87D2-4FED-AC50-40234E460E7C}"/>
              </a:ext>
            </a:extLst>
          </p:cNvPr>
          <p:cNvSpPr>
            <a:spLocks/>
          </p:cNvSpPr>
          <p:nvPr userDrawn="1"/>
        </p:nvSpPr>
        <p:spPr bwMode="auto">
          <a:xfrm>
            <a:off x="-499414" y="3612416"/>
            <a:ext cx="1190902" cy="1838266"/>
          </a:xfrm>
          <a:custGeom>
            <a:avLst/>
            <a:gdLst>
              <a:gd name="T0" fmla="*/ 0 w 2099"/>
              <a:gd name="T1" fmla="*/ 4320 h 4320"/>
              <a:gd name="T2" fmla="*/ 174 w 2099"/>
              <a:gd name="T3" fmla="*/ 4320 h 4320"/>
              <a:gd name="T4" fmla="*/ 2099 w 2099"/>
              <a:gd name="T5" fmla="*/ 0 h 4320"/>
              <a:gd name="T6" fmla="*/ 1925 w 2099"/>
              <a:gd name="T7" fmla="*/ 0 h 4320"/>
              <a:gd name="T8" fmla="*/ 0 w 2099"/>
              <a:gd name="T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9" h="4320">
                <a:moveTo>
                  <a:pt x="0" y="4320"/>
                </a:moveTo>
                <a:lnTo>
                  <a:pt x="174" y="4320"/>
                </a:lnTo>
                <a:lnTo>
                  <a:pt x="2099" y="0"/>
                </a:lnTo>
                <a:lnTo>
                  <a:pt x="192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4561EBC-E6DF-4C90-AF2B-EE74226FFA34}"/>
              </a:ext>
            </a:extLst>
          </p:cNvPr>
          <p:cNvCxnSpPr>
            <a:cxnSpLocks/>
          </p:cNvCxnSpPr>
          <p:nvPr userDrawn="1"/>
        </p:nvCxnSpPr>
        <p:spPr>
          <a:xfrm flipH="1">
            <a:off x="256933" y="1459486"/>
            <a:ext cx="515218" cy="867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673F5EA-BCC7-4EA5-95BD-023A1D4B25FB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0553" y="2378757"/>
            <a:ext cx="515218" cy="867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568A37C-17CD-4AD6-A4BA-D07A85AFC250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3676" y="4050286"/>
            <a:ext cx="515218" cy="867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DB7975A-05AE-4A34-9BD2-C94B618AF87A}"/>
              </a:ext>
            </a:extLst>
          </p:cNvPr>
          <p:cNvCxnSpPr>
            <a:cxnSpLocks/>
          </p:cNvCxnSpPr>
          <p:nvPr userDrawn="1"/>
        </p:nvCxnSpPr>
        <p:spPr>
          <a:xfrm>
            <a:off x="1025240" y="4460111"/>
            <a:ext cx="188595" cy="0"/>
          </a:xfrm>
          <a:prstGeom prst="line">
            <a:avLst/>
          </a:prstGeom>
          <a:ln w="19050" cap="sq">
            <a:solidFill>
              <a:schemeClr val="accent1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026000" y="3124800"/>
            <a:ext cx="3240405" cy="1282304"/>
          </a:xfrm>
        </p:spPr>
        <p:txBody>
          <a:bodyPr anchor="b">
            <a:normAutofit/>
          </a:bodyPr>
          <a:lstStyle>
            <a:lvl1pPr marL="0" indent="0">
              <a:buNone/>
              <a:defRPr sz="4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Chapter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E9B3145-8F28-4AA1-B98B-4CCD2C71B823}"/>
              </a:ext>
            </a:extLst>
          </p:cNvPr>
          <p:cNvGrpSpPr/>
          <p:nvPr userDrawn="1"/>
        </p:nvGrpSpPr>
        <p:grpSpPr>
          <a:xfrm>
            <a:off x="632882" y="269230"/>
            <a:ext cx="1590148" cy="371250"/>
            <a:chOff x="509975" y="447675"/>
            <a:chExt cx="2558105" cy="597238"/>
          </a:xfrm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16F2AD69-3CE5-4B58-8DE5-1FDF9B9B2C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203" y="659419"/>
              <a:ext cx="457985" cy="384540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937B121-BF85-4841-8B18-3EFA3E394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4107" y="447675"/>
              <a:ext cx="391855" cy="589766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43D3A740-6151-4F9E-BB5D-B7D1528543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5961" y="658624"/>
              <a:ext cx="462119" cy="386289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D1FE1DB6-A999-4A8B-9C98-9D28D44539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975" y="658624"/>
              <a:ext cx="437320" cy="384540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3A2A033A-71DC-42CD-BE31-9D42978726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764" y="659419"/>
              <a:ext cx="386132" cy="384540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CFC36C93-E270-48F6-B65E-65C99B412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456" y="658624"/>
              <a:ext cx="436525" cy="384540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617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2.22222E-6 L 1.94444E-6 -0.1539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3.7037E-7 L 0.22639 -0.67708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3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93889E-18 4.44444E-6 L -0.1151 0.34282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71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44444E-6 7.40741E-7 L -0.14167 0.41088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0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7.40741E-7 L -0.1151 0.34282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7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6667E-6 3.7037E-7 L 4.16667E-6 -0.15394 " pathEditMode="relative" rAng="0" ptsTypes="AA">
                                      <p:cBhvr>
                                        <p:cTn id="70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8" grpId="0" build="allAtOnce"/>
      <p:bldP spid="8" grpId="1" build="allAtOnce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8351838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6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Chart_No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COFACE, THE MOST AGILE GLOBAL TRADE CREDIT PARTNER IN THE INDUSTRY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393700" y="1579148"/>
            <a:ext cx="8351838" cy="3096000"/>
          </a:xfrm>
        </p:spPr>
        <p:txBody>
          <a:bodyPr/>
          <a:lstStyle>
            <a:lvl1pPr>
              <a:defRPr baseline="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dirty="0" smtClean="0"/>
              <a:t>Size of chart (to </a:t>
            </a:r>
            <a:r>
              <a:rPr lang="fr-FR" dirty="0" err="1" smtClean="0"/>
              <a:t>be</a:t>
            </a:r>
            <a:r>
              <a:rPr lang="fr-FR" dirty="0" smtClean="0"/>
              <a:t> set in Excel) = 8.6 cm x 23.2 cm  3.2 </a:t>
            </a:r>
            <a:r>
              <a:rPr lang="fr-FR" dirty="0" err="1" smtClean="0"/>
              <a:t>inches</a:t>
            </a:r>
            <a:r>
              <a:rPr lang="fr-FR" dirty="0" smtClean="0"/>
              <a:t> x 9.1 </a:t>
            </a:r>
            <a:r>
              <a:rPr lang="fr-FR" dirty="0" err="1" smtClean="0"/>
              <a:t>inches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 Modifiez </a:t>
            </a:r>
            <a:r>
              <a:rPr lang="fr-FR" dirty="0"/>
              <a:t>le style du titre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393546" y="1024019"/>
            <a:ext cx="8351838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</p:spTree>
    <p:extLst>
      <p:ext uri="{BB962C8B-B14F-4D97-AF65-F5344CB8AC3E}">
        <p14:creationId xmlns:p14="http://schemas.microsoft.com/office/powerpoint/2010/main" val="2808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8351838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47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1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COFACE, THE MOST AGILE GLOBAL TRADE CREDIT PARTNER IN THE INDUSTRY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393700" y="1579148"/>
            <a:ext cx="8351838" cy="3096000"/>
          </a:xfrm>
        </p:spPr>
        <p:txBody>
          <a:bodyPr/>
          <a:lstStyle>
            <a:lvl1pPr>
              <a:defRPr baseline="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dirty="0" smtClean="0"/>
              <a:t>Size of chart (to </a:t>
            </a:r>
            <a:r>
              <a:rPr lang="fr-FR" dirty="0" err="1" smtClean="0"/>
              <a:t>be</a:t>
            </a:r>
            <a:r>
              <a:rPr lang="fr-FR" dirty="0" smtClean="0"/>
              <a:t> set in Excel) = 8.6 cm x 23.2 cm  3.2 </a:t>
            </a:r>
            <a:r>
              <a:rPr lang="fr-FR" dirty="0" err="1" smtClean="0"/>
              <a:t>inches</a:t>
            </a:r>
            <a:r>
              <a:rPr lang="fr-FR" dirty="0" smtClean="0"/>
              <a:t> x 9.1 </a:t>
            </a:r>
            <a:r>
              <a:rPr lang="fr-FR" dirty="0" err="1" smtClean="0"/>
              <a:t>inches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 Modifiez </a:t>
            </a:r>
            <a:r>
              <a:rPr lang="fr-FR" dirty="0"/>
              <a:t>le style du titre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393546" y="1024019"/>
            <a:ext cx="8351838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5288" y="1016794"/>
            <a:ext cx="4105275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40109" y="1016794"/>
            <a:ext cx="4105275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Charts_No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395288" y="1536970"/>
            <a:ext cx="4105275" cy="3096943"/>
          </a:xfrm>
        </p:spPr>
        <p:txBody>
          <a:bodyPr>
            <a:normAutofit/>
          </a:bodyPr>
          <a:lstStyle>
            <a:lvl1pPr>
              <a:defRPr sz="120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dirty="0" smtClean="0"/>
              <a:t>Size of chart (to </a:t>
            </a:r>
            <a:r>
              <a:rPr lang="fr-FR" dirty="0" err="1" smtClean="0"/>
              <a:t>be</a:t>
            </a:r>
            <a:r>
              <a:rPr lang="fr-FR" dirty="0" smtClean="0"/>
              <a:t> set in Excel) = 8.6 cm x 11.4 cm  3.2 </a:t>
            </a:r>
            <a:r>
              <a:rPr lang="fr-FR" dirty="0" err="1" smtClean="0"/>
              <a:t>inches</a:t>
            </a:r>
            <a:r>
              <a:rPr lang="fr-FR" dirty="0" smtClean="0"/>
              <a:t> x 4.5 </a:t>
            </a:r>
            <a:r>
              <a:rPr lang="fr-FR" dirty="0" err="1" smtClean="0"/>
              <a:t>inches</a:t>
            </a:r>
            <a:endParaRPr lang="fr-FR" dirty="0"/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4640109" y="1536970"/>
            <a:ext cx="4105275" cy="3096943"/>
          </a:xfrm>
        </p:spPr>
        <p:txBody>
          <a:bodyPr>
            <a:normAutofit/>
          </a:bodyPr>
          <a:lstStyle>
            <a:lvl1pPr>
              <a:defRPr sz="120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dirty="0" smtClean="0"/>
              <a:t>Size of chart (to </a:t>
            </a:r>
            <a:r>
              <a:rPr lang="fr-FR" dirty="0" err="1" smtClean="0"/>
              <a:t>be</a:t>
            </a:r>
            <a:r>
              <a:rPr lang="fr-FR" dirty="0" smtClean="0"/>
              <a:t> set in Excel) = 8.6 cm x 11.4 cm  3.2 </a:t>
            </a:r>
            <a:r>
              <a:rPr lang="fr-FR" dirty="0" err="1" smtClean="0"/>
              <a:t>inches</a:t>
            </a:r>
            <a:r>
              <a:rPr lang="fr-FR" dirty="0" smtClean="0"/>
              <a:t> x 4.5 </a:t>
            </a:r>
            <a:r>
              <a:rPr lang="fr-FR" dirty="0" err="1" smtClean="0"/>
              <a:t>inches</a:t>
            </a:r>
            <a:endParaRPr lang="fr-FR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393547" y="1002930"/>
            <a:ext cx="4104000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4640109" y="1002930"/>
            <a:ext cx="4104000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</p:spTree>
    <p:extLst>
      <p:ext uri="{BB962C8B-B14F-4D97-AF65-F5344CB8AC3E}">
        <p14:creationId xmlns:p14="http://schemas.microsoft.com/office/powerpoint/2010/main" val="15262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Research_2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561525"/>
            <a:ext cx="8351838" cy="323165"/>
          </a:xfrm>
          <a:blipFill dpi="0" rotWithShape="1">
            <a:blip r:embed="rId2"/>
            <a:srcRect/>
            <a:tile tx="6350" ty="0" sx="100000" sy="100000" flip="none" algn="tl"/>
          </a:blipFill>
        </p:spPr>
        <p:txBody>
          <a:bodyPr vert="horz" wrap="square" lIns="91440" tIns="45720" rIns="91440" bIns="0" rtlCol="0">
            <a:spAutoFit/>
          </a:bodyPr>
          <a:lstStyle>
            <a:lvl1pPr marL="0" indent="0">
              <a:buNone/>
              <a:defRPr lang="fr-FR" sz="2000" b="0" cap="all" baseline="0" dirty="0">
                <a:solidFill>
                  <a:schemeClr val="bg2"/>
                </a:solidFill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en-GB" dirty="0" smtClean="0"/>
              <a:t> Sous-titre</a:t>
            </a:r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95288" y="188728"/>
            <a:ext cx="8350096" cy="37856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395288" y="1536970"/>
            <a:ext cx="4105275" cy="3096943"/>
          </a:xfrm>
        </p:spPr>
        <p:txBody>
          <a:bodyPr>
            <a:normAutofit/>
          </a:bodyPr>
          <a:lstStyle>
            <a:lvl1pPr marL="87313" marR="0" indent="-873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 sz="1400">
                <a:sym typeface="Wingdings" panose="05000000000000000000" pitchFamily="2" charset="2"/>
              </a:defRPr>
            </a:lvl1pPr>
          </a:lstStyle>
          <a:p>
            <a:pPr marL="87313" marR="0" lvl="0" indent="-873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of chart (to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in Excel) = 8.6 cm x 11.4 cm  3.2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4.5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336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4640109" y="1536970"/>
            <a:ext cx="4105275" cy="3096943"/>
          </a:xfrm>
        </p:spPr>
        <p:txBody>
          <a:bodyPr>
            <a:normAutofit/>
          </a:bodyPr>
          <a:lstStyle>
            <a:lvl1pPr marL="87313" marR="0" indent="-873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 sz="1400">
                <a:sym typeface="Wingdings" panose="05000000000000000000" pitchFamily="2" charset="2"/>
              </a:defRPr>
            </a:lvl1pPr>
          </a:lstStyle>
          <a:p>
            <a:pPr marL="87313" marR="0" lvl="0" indent="-873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Printania Inline" panose="02000000000000000000" pitchFamily="50" charset="0"/>
              <a:buChar char=" 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of chart (to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in Excel) = 8.6 cm x 11.4 cm  3.2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4.5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336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393547" y="1002930"/>
            <a:ext cx="4104000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4640109" y="1002930"/>
            <a:ext cx="4104000" cy="4158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fr-FR" dirty="0" smtClean="0"/>
              <a:t>TITLE OF THE CHART</a:t>
            </a:r>
          </a:p>
        </p:txBody>
      </p:sp>
    </p:spTree>
    <p:extLst>
      <p:ext uri="{BB962C8B-B14F-4D97-AF65-F5344CB8AC3E}">
        <p14:creationId xmlns:p14="http://schemas.microsoft.com/office/powerpoint/2010/main" val="5366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273425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53150" y="1016794"/>
            <a:ext cx="2597150" cy="3617119"/>
          </a:xfrm>
        </p:spPr>
        <p:txBody>
          <a:bodyPr/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1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8" y="188728"/>
            <a:ext cx="8350096" cy="378565"/>
          </a:xfrm>
          <a:prstGeom prst="rect">
            <a:avLst/>
          </a:prstGeom>
          <a:blipFill dpi="0" rotWithShape="1">
            <a:blip r:embed="rId20"/>
            <a:srcRect/>
            <a:tile tx="6350" ty="0" sx="100000" sy="100000" flip="none" algn="tl"/>
          </a:blipFill>
        </p:spPr>
        <p:txBody>
          <a:bodyPr vert="horz" wrap="square" lIns="91440" tIns="45720" rIns="91440" bIns="0" rtlCol="0" anchor="b">
            <a:spAutoFit/>
          </a:bodyPr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en-GB" dirty="0" smtClean="0"/>
              <a:t> </a:t>
            </a:r>
            <a:r>
              <a:rPr lang="en-GB" dirty="0" err="1" smtClean="0"/>
              <a:t>Modifiez</a:t>
            </a:r>
            <a:r>
              <a:rPr lang="en-GB" dirty="0" smtClean="0"/>
              <a:t> </a:t>
            </a:r>
            <a:r>
              <a:rPr lang="en-GB" dirty="0"/>
              <a:t>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287" y="1017270"/>
            <a:ext cx="8350097" cy="36154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97072" y="4883093"/>
            <a:ext cx="578754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COFACE, THE MOST AGILE GLOBAL TRADE CREDIT PARTNER IN THE INDUSTRY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288" y="4889032"/>
            <a:ext cx="148314" cy="111234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F7A3F48B-818E-4440-B2BA-2245DD4238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Connecteur droit 14"/>
          <p:cNvCxnSpPr>
            <a:cxnSpLocks/>
          </p:cNvCxnSpPr>
          <p:nvPr userDrawn="1"/>
        </p:nvCxnSpPr>
        <p:spPr>
          <a:xfrm>
            <a:off x="624735" y="4900612"/>
            <a:ext cx="0" cy="8910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8377523-7D34-447B-A07D-DF8940D50C5E}"/>
              </a:ext>
            </a:extLst>
          </p:cNvPr>
          <p:cNvGrpSpPr/>
          <p:nvPr userDrawn="1"/>
        </p:nvGrpSpPr>
        <p:grpSpPr bwMode="black">
          <a:xfrm>
            <a:off x="8142287" y="4848907"/>
            <a:ext cx="603098" cy="140805"/>
            <a:chOff x="8142287" y="6500813"/>
            <a:chExt cx="603098" cy="140805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E1128EC4-8527-4888-98E4-2954F8AC0C8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411342" y="6550734"/>
              <a:ext cx="107974" cy="90659"/>
            </a:xfrm>
            <a:custGeom>
              <a:avLst/>
              <a:gdLst>
                <a:gd name="T0" fmla="*/ 550 w 555"/>
                <a:gd name="T1" fmla="*/ 457 h 465"/>
                <a:gd name="T2" fmla="*/ 555 w 555"/>
                <a:gd name="T3" fmla="*/ 451 h 465"/>
                <a:gd name="T4" fmla="*/ 555 w 555"/>
                <a:gd name="T5" fmla="*/ 254 h 465"/>
                <a:gd name="T6" fmla="*/ 277 w 555"/>
                <a:gd name="T7" fmla="*/ 0 h 465"/>
                <a:gd name="T8" fmla="*/ 0 w 555"/>
                <a:gd name="T9" fmla="*/ 241 h 465"/>
                <a:gd name="T10" fmla="*/ 264 w 555"/>
                <a:gd name="T11" fmla="*/ 465 h 465"/>
                <a:gd name="T12" fmla="*/ 344 w 555"/>
                <a:gd name="T13" fmla="*/ 457 h 465"/>
                <a:gd name="T14" fmla="*/ 362 w 555"/>
                <a:gd name="T15" fmla="*/ 399 h 465"/>
                <a:gd name="T16" fmla="*/ 355 w 555"/>
                <a:gd name="T17" fmla="*/ 390 h 465"/>
                <a:gd name="T18" fmla="*/ 272 w 555"/>
                <a:gd name="T19" fmla="*/ 405 h 465"/>
                <a:gd name="T20" fmla="*/ 110 w 555"/>
                <a:gd name="T21" fmla="*/ 240 h 465"/>
                <a:gd name="T22" fmla="*/ 281 w 555"/>
                <a:gd name="T23" fmla="*/ 60 h 465"/>
                <a:gd name="T24" fmla="*/ 447 w 555"/>
                <a:gd name="T25" fmla="*/ 252 h 465"/>
                <a:gd name="T26" fmla="*/ 447 w 555"/>
                <a:gd name="T27" fmla="*/ 451 h 465"/>
                <a:gd name="T28" fmla="*/ 452 w 555"/>
                <a:gd name="T29" fmla="*/ 457 h 465"/>
                <a:gd name="T30" fmla="*/ 550 w 555"/>
                <a:gd name="T31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65">
                  <a:moveTo>
                    <a:pt x="550" y="457"/>
                  </a:moveTo>
                  <a:cubicBezTo>
                    <a:pt x="555" y="457"/>
                    <a:pt x="555" y="454"/>
                    <a:pt x="555" y="451"/>
                  </a:cubicBezTo>
                  <a:cubicBezTo>
                    <a:pt x="555" y="254"/>
                    <a:pt x="555" y="254"/>
                    <a:pt x="555" y="254"/>
                  </a:cubicBezTo>
                  <a:cubicBezTo>
                    <a:pt x="555" y="112"/>
                    <a:pt x="481" y="0"/>
                    <a:pt x="277" y="0"/>
                  </a:cubicBezTo>
                  <a:cubicBezTo>
                    <a:pt x="115" y="0"/>
                    <a:pt x="0" y="91"/>
                    <a:pt x="0" y="241"/>
                  </a:cubicBezTo>
                  <a:cubicBezTo>
                    <a:pt x="0" y="362"/>
                    <a:pt x="73" y="465"/>
                    <a:pt x="264" y="465"/>
                  </a:cubicBezTo>
                  <a:cubicBezTo>
                    <a:pt x="292" y="465"/>
                    <a:pt x="319" y="462"/>
                    <a:pt x="344" y="457"/>
                  </a:cubicBezTo>
                  <a:cubicBezTo>
                    <a:pt x="362" y="399"/>
                    <a:pt x="362" y="399"/>
                    <a:pt x="362" y="399"/>
                  </a:cubicBezTo>
                  <a:cubicBezTo>
                    <a:pt x="364" y="392"/>
                    <a:pt x="360" y="389"/>
                    <a:pt x="355" y="390"/>
                  </a:cubicBezTo>
                  <a:cubicBezTo>
                    <a:pt x="329" y="400"/>
                    <a:pt x="304" y="405"/>
                    <a:pt x="272" y="405"/>
                  </a:cubicBezTo>
                  <a:cubicBezTo>
                    <a:pt x="145" y="405"/>
                    <a:pt x="110" y="316"/>
                    <a:pt x="110" y="240"/>
                  </a:cubicBezTo>
                  <a:cubicBezTo>
                    <a:pt x="110" y="127"/>
                    <a:pt x="176" y="60"/>
                    <a:pt x="281" y="60"/>
                  </a:cubicBezTo>
                  <a:cubicBezTo>
                    <a:pt x="408" y="60"/>
                    <a:pt x="447" y="137"/>
                    <a:pt x="447" y="252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5"/>
                    <a:pt x="449" y="457"/>
                    <a:pt x="452" y="457"/>
                  </a:cubicBezTo>
                  <a:lnTo>
                    <a:pt x="550" y="457"/>
                  </a:lnTo>
                  <a:close/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3EDB6701-D75C-4A2D-AA31-5C8AB4679CD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343657" y="6500813"/>
              <a:ext cx="92384" cy="139044"/>
            </a:xfrm>
            <a:custGeom>
              <a:avLst/>
              <a:gdLst>
                <a:gd name="T0" fmla="*/ 434 w 475"/>
                <a:gd name="T1" fmla="*/ 95 h 713"/>
                <a:gd name="T2" fmla="*/ 443 w 475"/>
                <a:gd name="T3" fmla="*/ 94 h 713"/>
                <a:gd name="T4" fmla="*/ 475 w 475"/>
                <a:gd name="T5" fmla="*/ 30 h 713"/>
                <a:gd name="T6" fmla="*/ 308 w 475"/>
                <a:gd name="T7" fmla="*/ 0 h 713"/>
                <a:gd name="T8" fmla="*/ 70 w 475"/>
                <a:gd name="T9" fmla="*/ 225 h 713"/>
                <a:gd name="T10" fmla="*/ 70 w 475"/>
                <a:gd name="T11" fmla="*/ 274 h 713"/>
                <a:gd name="T12" fmla="*/ 6 w 475"/>
                <a:gd name="T13" fmla="*/ 274 h 713"/>
                <a:gd name="T14" fmla="*/ 0 w 475"/>
                <a:gd name="T15" fmla="*/ 280 h 713"/>
                <a:gd name="T16" fmla="*/ 0 w 475"/>
                <a:gd name="T17" fmla="*/ 318 h 713"/>
                <a:gd name="T18" fmla="*/ 6 w 475"/>
                <a:gd name="T19" fmla="*/ 324 h 713"/>
                <a:gd name="T20" fmla="*/ 71 w 475"/>
                <a:gd name="T21" fmla="*/ 324 h 713"/>
                <a:gd name="T22" fmla="*/ 71 w 475"/>
                <a:gd name="T23" fmla="*/ 707 h 713"/>
                <a:gd name="T24" fmla="*/ 77 w 475"/>
                <a:gd name="T25" fmla="*/ 713 h 713"/>
                <a:gd name="T26" fmla="*/ 164 w 475"/>
                <a:gd name="T27" fmla="*/ 713 h 713"/>
                <a:gd name="T28" fmla="*/ 168 w 475"/>
                <a:gd name="T29" fmla="*/ 707 h 713"/>
                <a:gd name="T30" fmla="*/ 168 w 475"/>
                <a:gd name="T31" fmla="*/ 324 h 713"/>
                <a:gd name="T32" fmla="*/ 288 w 475"/>
                <a:gd name="T33" fmla="*/ 324 h 713"/>
                <a:gd name="T34" fmla="*/ 297 w 475"/>
                <a:gd name="T35" fmla="*/ 318 h 713"/>
                <a:gd name="T36" fmla="*/ 316 w 475"/>
                <a:gd name="T37" fmla="*/ 280 h 713"/>
                <a:gd name="T38" fmla="*/ 310 w 475"/>
                <a:gd name="T39" fmla="*/ 274 h 713"/>
                <a:gd name="T40" fmla="*/ 168 w 475"/>
                <a:gd name="T41" fmla="*/ 274 h 713"/>
                <a:gd name="T42" fmla="*/ 168 w 475"/>
                <a:gd name="T43" fmla="*/ 211 h 713"/>
                <a:gd name="T44" fmla="*/ 311 w 475"/>
                <a:gd name="T45" fmla="*/ 59 h 713"/>
                <a:gd name="T46" fmla="*/ 434 w 475"/>
                <a:gd name="T47" fmla="*/ 9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5" h="713">
                  <a:moveTo>
                    <a:pt x="434" y="95"/>
                  </a:moveTo>
                  <a:cubicBezTo>
                    <a:pt x="437" y="98"/>
                    <a:pt x="441" y="98"/>
                    <a:pt x="443" y="94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36" y="12"/>
                    <a:pt x="368" y="0"/>
                    <a:pt x="308" y="0"/>
                  </a:cubicBezTo>
                  <a:cubicBezTo>
                    <a:pt x="170" y="0"/>
                    <a:pt x="70" y="72"/>
                    <a:pt x="70" y="225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3" y="274"/>
                    <a:pt x="0" y="276"/>
                    <a:pt x="0" y="2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3" y="324"/>
                    <a:pt x="6" y="324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1" y="707"/>
                    <a:pt x="71" y="707"/>
                    <a:pt x="71" y="707"/>
                  </a:cubicBezTo>
                  <a:cubicBezTo>
                    <a:pt x="71" y="710"/>
                    <a:pt x="73" y="713"/>
                    <a:pt x="77" y="713"/>
                  </a:cubicBezTo>
                  <a:cubicBezTo>
                    <a:pt x="164" y="713"/>
                    <a:pt x="164" y="713"/>
                    <a:pt x="164" y="713"/>
                  </a:cubicBezTo>
                  <a:cubicBezTo>
                    <a:pt x="167" y="713"/>
                    <a:pt x="168" y="710"/>
                    <a:pt x="168" y="707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93" y="324"/>
                    <a:pt x="295" y="322"/>
                    <a:pt x="297" y="318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6"/>
                    <a:pt x="314" y="274"/>
                    <a:pt x="310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134"/>
                    <a:pt x="200" y="59"/>
                    <a:pt x="311" y="59"/>
                  </a:cubicBezTo>
                  <a:cubicBezTo>
                    <a:pt x="362" y="59"/>
                    <a:pt x="404" y="75"/>
                    <a:pt x="434" y="95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95400AB-F385-4EA1-96B2-D38432651FE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36436" y="6550546"/>
              <a:ext cx="108949" cy="91072"/>
            </a:xfrm>
            <a:custGeom>
              <a:avLst/>
              <a:gdLst>
                <a:gd name="T0" fmla="*/ 466 w 560"/>
                <a:gd name="T1" fmla="*/ 446 h 467"/>
                <a:gd name="T2" fmla="*/ 495 w 560"/>
                <a:gd name="T3" fmla="*/ 391 h 467"/>
                <a:gd name="T4" fmla="*/ 489 w 560"/>
                <a:gd name="T5" fmla="*/ 384 h 467"/>
                <a:gd name="T6" fmla="*/ 324 w 560"/>
                <a:gd name="T7" fmla="*/ 407 h 467"/>
                <a:gd name="T8" fmla="*/ 111 w 560"/>
                <a:gd name="T9" fmla="*/ 235 h 467"/>
                <a:gd name="T10" fmla="*/ 285 w 560"/>
                <a:gd name="T11" fmla="*/ 56 h 467"/>
                <a:gd name="T12" fmla="*/ 439 w 560"/>
                <a:gd name="T13" fmla="*/ 207 h 467"/>
                <a:gd name="T14" fmla="*/ 172 w 560"/>
                <a:gd name="T15" fmla="*/ 207 h 467"/>
                <a:gd name="T16" fmla="*/ 165 w 560"/>
                <a:gd name="T17" fmla="*/ 213 h 467"/>
                <a:gd name="T18" fmla="*/ 165 w 560"/>
                <a:gd name="T19" fmla="*/ 250 h 467"/>
                <a:gd name="T20" fmla="*/ 172 w 560"/>
                <a:gd name="T21" fmla="*/ 256 h 467"/>
                <a:gd name="T22" fmla="*/ 535 w 560"/>
                <a:gd name="T23" fmla="*/ 256 h 467"/>
                <a:gd name="T24" fmla="*/ 547 w 560"/>
                <a:gd name="T25" fmla="*/ 248 h 467"/>
                <a:gd name="T26" fmla="*/ 285 w 560"/>
                <a:gd name="T27" fmla="*/ 0 h 467"/>
                <a:gd name="T28" fmla="*/ 0 w 560"/>
                <a:gd name="T29" fmla="*/ 235 h 467"/>
                <a:gd name="T30" fmla="*/ 308 w 560"/>
                <a:gd name="T31" fmla="*/ 467 h 467"/>
                <a:gd name="T32" fmla="*/ 466 w 560"/>
                <a:gd name="T33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0" h="467">
                  <a:moveTo>
                    <a:pt x="466" y="446"/>
                  </a:moveTo>
                  <a:cubicBezTo>
                    <a:pt x="495" y="391"/>
                    <a:pt x="495" y="391"/>
                    <a:pt x="495" y="391"/>
                  </a:cubicBezTo>
                  <a:cubicBezTo>
                    <a:pt x="497" y="386"/>
                    <a:pt x="494" y="382"/>
                    <a:pt x="489" y="384"/>
                  </a:cubicBezTo>
                  <a:cubicBezTo>
                    <a:pt x="453" y="395"/>
                    <a:pt x="401" y="407"/>
                    <a:pt x="324" y="407"/>
                  </a:cubicBezTo>
                  <a:cubicBezTo>
                    <a:pt x="183" y="407"/>
                    <a:pt x="111" y="345"/>
                    <a:pt x="111" y="235"/>
                  </a:cubicBezTo>
                  <a:cubicBezTo>
                    <a:pt x="111" y="119"/>
                    <a:pt x="172" y="56"/>
                    <a:pt x="285" y="56"/>
                  </a:cubicBezTo>
                  <a:cubicBezTo>
                    <a:pt x="395" y="56"/>
                    <a:pt x="445" y="133"/>
                    <a:pt x="439" y="207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8" y="207"/>
                    <a:pt x="165" y="210"/>
                    <a:pt x="165" y="213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4"/>
                    <a:pt x="166" y="256"/>
                    <a:pt x="172" y="256"/>
                  </a:cubicBezTo>
                  <a:cubicBezTo>
                    <a:pt x="535" y="256"/>
                    <a:pt x="535" y="256"/>
                    <a:pt x="535" y="256"/>
                  </a:cubicBezTo>
                  <a:cubicBezTo>
                    <a:pt x="542" y="256"/>
                    <a:pt x="546" y="255"/>
                    <a:pt x="547" y="248"/>
                  </a:cubicBezTo>
                  <a:cubicBezTo>
                    <a:pt x="560" y="120"/>
                    <a:pt x="479" y="0"/>
                    <a:pt x="285" y="0"/>
                  </a:cubicBezTo>
                  <a:cubicBezTo>
                    <a:pt x="110" y="0"/>
                    <a:pt x="0" y="100"/>
                    <a:pt x="0" y="235"/>
                  </a:cubicBezTo>
                  <a:cubicBezTo>
                    <a:pt x="0" y="390"/>
                    <a:pt x="110" y="467"/>
                    <a:pt x="308" y="467"/>
                  </a:cubicBezTo>
                  <a:cubicBezTo>
                    <a:pt x="373" y="467"/>
                    <a:pt x="428" y="459"/>
                    <a:pt x="466" y="446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A458ECA-B8E7-45F0-BEE3-65AD08CDFFB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42287" y="6550546"/>
              <a:ext cx="103102" cy="90659"/>
            </a:xfrm>
            <a:custGeom>
              <a:avLst/>
              <a:gdLst>
                <a:gd name="T0" fmla="*/ 289 w 530"/>
                <a:gd name="T1" fmla="*/ 0 h 465"/>
                <a:gd name="T2" fmla="*/ 0 w 530"/>
                <a:gd name="T3" fmla="*/ 232 h 465"/>
                <a:gd name="T4" fmla="*/ 278 w 530"/>
                <a:gd name="T5" fmla="*/ 465 h 465"/>
                <a:gd name="T6" fmla="*/ 355 w 530"/>
                <a:gd name="T7" fmla="*/ 458 h 465"/>
                <a:gd name="T8" fmla="*/ 383 w 530"/>
                <a:gd name="T9" fmla="*/ 402 h 465"/>
                <a:gd name="T10" fmla="*/ 376 w 530"/>
                <a:gd name="T11" fmla="*/ 391 h 465"/>
                <a:gd name="T12" fmla="*/ 276 w 530"/>
                <a:gd name="T13" fmla="*/ 406 h 465"/>
                <a:gd name="T14" fmla="*/ 110 w 530"/>
                <a:gd name="T15" fmla="*/ 232 h 465"/>
                <a:gd name="T16" fmla="*/ 288 w 530"/>
                <a:gd name="T17" fmla="*/ 58 h 465"/>
                <a:gd name="T18" fmla="*/ 466 w 530"/>
                <a:gd name="T19" fmla="*/ 174 h 465"/>
                <a:gd name="T20" fmla="*/ 479 w 530"/>
                <a:gd name="T21" fmla="*/ 174 h 465"/>
                <a:gd name="T22" fmla="*/ 530 w 530"/>
                <a:gd name="T23" fmla="*/ 75 h 465"/>
                <a:gd name="T24" fmla="*/ 289 w 530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465">
                  <a:moveTo>
                    <a:pt x="289" y="0"/>
                  </a:moveTo>
                  <a:cubicBezTo>
                    <a:pt x="96" y="0"/>
                    <a:pt x="0" y="99"/>
                    <a:pt x="0" y="232"/>
                  </a:cubicBezTo>
                  <a:cubicBezTo>
                    <a:pt x="0" y="358"/>
                    <a:pt x="86" y="465"/>
                    <a:pt x="278" y="465"/>
                  </a:cubicBezTo>
                  <a:cubicBezTo>
                    <a:pt x="306" y="465"/>
                    <a:pt x="332" y="462"/>
                    <a:pt x="355" y="458"/>
                  </a:cubicBezTo>
                  <a:cubicBezTo>
                    <a:pt x="383" y="402"/>
                    <a:pt x="383" y="402"/>
                    <a:pt x="383" y="402"/>
                  </a:cubicBezTo>
                  <a:cubicBezTo>
                    <a:pt x="387" y="393"/>
                    <a:pt x="380" y="391"/>
                    <a:pt x="376" y="391"/>
                  </a:cubicBezTo>
                  <a:cubicBezTo>
                    <a:pt x="348" y="399"/>
                    <a:pt x="323" y="406"/>
                    <a:pt x="276" y="406"/>
                  </a:cubicBezTo>
                  <a:cubicBezTo>
                    <a:pt x="182" y="406"/>
                    <a:pt x="110" y="349"/>
                    <a:pt x="110" y="232"/>
                  </a:cubicBezTo>
                  <a:cubicBezTo>
                    <a:pt x="110" y="123"/>
                    <a:pt x="179" y="58"/>
                    <a:pt x="288" y="58"/>
                  </a:cubicBezTo>
                  <a:cubicBezTo>
                    <a:pt x="385" y="58"/>
                    <a:pt x="443" y="109"/>
                    <a:pt x="466" y="174"/>
                  </a:cubicBezTo>
                  <a:cubicBezTo>
                    <a:pt x="467" y="180"/>
                    <a:pt x="476" y="179"/>
                    <a:pt x="479" y="1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480" y="36"/>
                    <a:pt x="397" y="0"/>
                    <a:pt x="289" y="0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C8C9449A-F00D-4C5A-9127-D96065ACFBF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537606" y="6550734"/>
              <a:ext cx="91034" cy="90659"/>
            </a:xfrm>
            <a:custGeom>
              <a:avLst/>
              <a:gdLst>
                <a:gd name="T0" fmla="*/ 109 w 468"/>
                <a:gd name="T1" fmla="*/ 232 h 465"/>
                <a:gd name="T2" fmla="*/ 287 w 468"/>
                <a:gd name="T3" fmla="*/ 405 h 465"/>
                <a:gd name="T4" fmla="*/ 406 w 468"/>
                <a:gd name="T5" fmla="*/ 386 h 465"/>
                <a:gd name="T6" fmla="*/ 413 w 468"/>
                <a:gd name="T7" fmla="*/ 392 h 465"/>
                <a:gd name="T8" fmla="*/ 382 w 468"/>
                <a:gd name="T9" fmla="*/ 450 h 465"/>
                <a:gd name="T10" fmla="*/ 278 w 468"/>
                <a:gd name="T11" fmla="*/ 465 h 465"/>
                <a:gd name="T12" fmla="*/ 0 w 468"/>
                <a:gd name="T13" fmla="*/ 232 h 465"/>
                <a:gd name="T14" fmla="*/ 278 w 468"/>
                <a:gd name="T15" fmla="*/ 0 h 465"/>
                <a:gd name="T16" fmla="*/ 468 w 468"/>
                <a:gd name="T17" fmla="*/ 45 h 465"/>
                <a:gd name="T18" fmla="*/ 435 w 468"/>
                <a:gd name="T19" fmla="*/ 107 h 465"/>
                <a:gd name="T20" fmla="*/ 425 w 468"/>
                <a:gd name="T21" fmla="*/ 107 h 465"/>
                <a:gd name="T22" fmla="*/ 287 w 468"/>
                <a:gd name="T23" fmla="*/ 60 h 465"/>
                <a:gd name="T24" fmla="*/ 109 w 468"/>
                <a:gd name="T25" fmla="*/ 2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5">
                  <a:moveTo>
                    <a:pt x="109" y="232"/>
                  </a:moveTo>
                  <a:cubicBezTo>
                    <a:pt x="109" y="343"/>
                    <a:pt x="186" y="405"/>
                    <a:pt x="287" y="405"/>
                  </a:cubicBezTo>
                  <a:cubicBezTo>
                    <a:pt x="330" y="405"/>
                    <a:pt x="363" y="402"/>
                    <a:pt x="406" y="386"/>
                  </a:cubicBezTo>
                  <a:cubicBezTo>
                    <a:pt x="411" y="384"/>
                    <a:pt x="416" y="386"/>
                    <a:pt x="413" y="392"/>
                  </a:cubicBezTo>
                  <a:cubicBezTo>
                    <a:pt x="382" y="450"/>
                    <a:pt x="382" y="450"/>
                    <a:pt x="382" y="450"/>
                  </a:cubicBezTo>
                  <a:cubicBezTo>
                    <a:pt x="346" y="462"/>
                    <a:pt x="319" y="465"/>
                    <a:pt x="278" y="465"/>
                  </a:cubicBezTo>
                  <a:cubicBezTo>
                    <a:pt x="101" y="465"/>
                    <a:pt x="0" y="365"/>
                    <a:pt x="0" y="232"/>
                  </a:cubicBezTo>
                  <a:cubicBezTo>
                    <a:pt x="0" y="100"/>
                    <a:pt x="101" y="0"/>
                    <a:pt x="278" y="0"/>
                  </a:cubicBezTo>
                  <a:cubicBezTo>
                    <a:pt x="364" y="0"/>
                    <a:pt x="433" y="23"/>
                    <a:pt x="468" y="45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3" y="111"/>
                    <a:pt x="429" y="111"/>
                    <a:pt x="425" y="107"/>
                  </a:cubicBezTo>
                  <a:cubicBezTo>
                    <a:pt x="396" y="78"/>
                    <a:pt x="344" y="60"/>
                    <a:pt x="287" y="60"/>
                  </a:cubicBezTo>
                  <a:cubicBezTo>
                    <a:pt x="186" y="60"/>
                    <a:pt x="109" y="122"/>
                    <a:pt x="109" y="232"/>
                  </a:cubicBezTo>
                </a:path>
              </a:pathLst>
            </a:custGeom>
            <a:solidFill>
              <a:srgbClr val="1D3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9B9C9054-2528-4F98-B4A6-034FC54E00F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230810" y="6550546"/>
              <a:ext cx="102915" cy="90659"/>
            </a:xfrm>
            <a:custGeom>
              <a:avLst/>
              <a:gdLst>
                <a:gd name="T0" fmla="*/ 242 w 529"/>
                <a:gd name="T1" fmla="*/ 407 h 465"/>
                <a:gd name="T2" fmla="*/ 64 w 529"/>
                <a:gd name="T3" fmla="*/ 291 h 465"/>
                <a:gd name="T4" fmla="*/ 51 w 529"/>
                <a:gd name="T5" fmla="*/ 291 h 465"/>
                <a:gd name="T6" fmla="*/ 0 w 529"/>
                <a:gd name="T7" fmla="*/ 390 h 465"/>
                <a:gd name="T8" fmla="*/ 240 w 529"/>
                <a:gd name="T9" fmla="*/ 465 h 465"/>
                <a:gd name="T10" fmla="*/ 529 w 529"/>
                <a:gd name="T11" fmla="*/ 233 h 465"/>
                <a:gd name="T12" fmla="*/ 252 w 529"/>
                <a:gd name="T13" fmla="*/ 0 h 465"/>
                <a:gd name="T14" fmla="*/ 174 w 529"/>
                <a:gd name="T15" fmla="*/ 7 h 465"/>
                <a:gd name="T16" fmla="*/ 146 w 529"/>
                <a:gd name="T17" fmla="*/ 63 h 465"/>
                <a:gd name="T18" fmla="*/ 154 w 529"/>
                <a:gd name="T19" fmla="*/ 74 h 465"/>
                <a:gd name="T20" fmla="*/ 254 w 529"/>
                <a:gd name="T21" fmla="*/ 59 h 465"/>
                <a:gd name="T22" fmla="*/ 419 w 529"/>
                <a:gd name="T23" fmla="*/ 233 h 465"/>
                <a:gd name="T24" fmla="*/ 242 w 529"/>
                <a:gd name="T25" fmla="*/ 4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465">
                  <a:moveTo>
                    <a:pt x="242" y="407"/>
                  </a:moveTo>
                  <a:cubicBezTo>
                    <a:pt x="144" y="407"/>
                    <a:pt x="87" y="356"/>
                    <a:pt x="64" y="291"/>
                  </a:cubicBezTo>
                  <a:cubicBezTo>
                    <a:pt x="62" y="285"/>
                    <a:pt x="54" y="286"/>
                    <a:pt x="51" y="291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50" y="429"/>
                    <a:pt x="133" y="465"/>
                    <a:pt x="240" y="465"/>
                  </a:cubicBezTo>
                  <a:cubicBezTo>
                    <a:pt x="434" y="465"/>
                    <a:pt x="529" y="366"/>
                    <a:pt x="529" y="233"/>
                  </a:cubicBezTo>
                  <a:cubicBezTo>
                    <a:pt x="529" y="107"/>
                    <a:pt x="443" y="0"/>
                    <a:pt x="252" y="0"/>
                  </a:cubicBezTo>
                  <a:cubicBezTo>
                    <a:pt x="224" y="0"/>
                    <a:pt x="198" y="3"/>
                    <a:pt x="174" y="7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3" y="72"/>
                    <a:pt x="149" y="74"/>
                    <a:pt x="154" y="74"/>
                  </a:cubicBezTo>
                  <a:cubicBezTo>
                    <a:pt x="182" y="66"/>
                    <a:pt x="207" y="59"/>
                    <a:pt x="254" y="59"/>
                  </a:cubicBezTo>
                  <a:cubicBezTo>
                    <a:pt x="347" y="59"/>
                    <a:pt x="419" y="116"/>
                    <a:pt x="419" y="233"/>
                  </a:cubicBezTo>
                  <a:cubicBezTo>
                    <a:pt x="419" y="342"/>
                    <a:pt x="350" y="407"/>
                    <a:pt x="242" y="407"/>
                  </a:cubicBezTo>
                </a:path>
              </a:pathLst>
            </a:custGeom>
            <a:solidFill>
              <a:srgbClr val="5CB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037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7" r:id="rId3"/>
    <p:sldLayoutId id="2147483664" r:id="rId4"/>
    <p:sldLayoutId id="2147483676" r:id="rId5"/>
    <p:sldLayoutId id="2147483665" r:id="rId6"/>
    <p:sldLayoutId id="2147483679" r:id="rId7"/>
    <p:sldLayoutId id="2147483678" r:id="rId8"/>
    <p:sldLayoutId id="2147483667" r:id="rId9"/>
    <p:sldLayoutId id="2147483668" r:id="rId10"/>
    <p:sldLayoutId id="2147483672" r:id="rId11"/>
    <p:sldLayoutId id="2147483673" r:id="rId12"/>
    <p:sldLayoutId id="2147483669" r:id="rId13"/>
    <p:sldLayoutId id="2147483670" r:id="rId14"/>
    <p:sldLayoutId id="2147483674" r:id="rId15"/>
    <p:sldLayoutId id="2147483671" r:id="rId16"/>
    <p:sldLayoutId id="2147483655" r:id="rId17"/>
    <p:sldLayoutId id="214748365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kern="1200" cap="all" baseline="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87313" indent="-87313" algn="l" defTabSz="685800" rtl="0" eaLnBrk="1" latinLnBrk="0" hangingPunct="1">
        <a:lnSpc>
          <a:spcPct val="90000"/>
        </a:lnSpc>
        <a:spcBef>
          <a:spcPts val="600"/>
        </a:spcBef>
        <a:buFont typeface="Printania Inline" panose="02000000000000000000" pitchFamily="50" charset="0"/>
        <a:buChar char=" "/>
        <a:defRPr sz="16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87313" indent="-87313" algn="l" defTabSz="685800" rtl="0" eaLnBrk="1" latinLnBrk="0" hangingPunct="1">
        <a:lnSpc>
          <a:spcPct val="90000"/>
        </a:lnSpc>
        <a:spcBef>
          <a:spcPts val="600"/>
        </a:spcBef>
        <a:buFont typeface="Printania Inline" panose="02000000000000000000" pitchFamily="50" charset="0"/>
        <a:buChar char=" 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73050" indent="-920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MS PMincho" panose="02020600040205080304" pitchFamily="18" charset="-128"/>
        <a:buChar char="┃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622300" indent="-1381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895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 Narrow" panose="020B060602020203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6" orient="horz" pos="3892" userDrawn="1">
          <p15:clr>
            <a:srgbClr val="F26B43"/>
          </p15:clr>
        </p15:guide>
        <p15:guide id="7" pos="248" userDrawn="1">
          <p15:clr>
            <a:srgbClr val="F26B43"/>
          </p15:clr>
        </p15:guide>
        <p15:guide id="9" pos="5509" userDrawn="1">
          <p15:clr>
            <a:srgbClr val="F26B43"/>
          </p15:clr>
        </p15:guide>
        <p15:guide id="10" orient="horz" pos="8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44550" y="-3484243"/>
            <a:ext cx="3348787" cy="6968486"/>
          </a:xfrm>
        </p:spPr>
        <p:txBody>
          <a:bodyPr/>
          <a:lstStyle/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marL="285750" lvl="0" indent="-285750">
              <a:buFontTx/>
              <a:buChar char="-"/>
            </a:pPr>
            <a:endParaRPr lang="sl-SI" sz="1600" dirty="0" smtClean="0"/>
          </a:p>
          <a:p>
            <a:pPr marL="285750" lvl="0" indent="-285750">
              <a:buFontTx/>
              <a:buChar char="-"/>
            </a:pPr>
            <a:endParaRPr lang="sl-SI" sz="1600" dirty="0"/>
          </a:p>
          <a:p>
            <a:pPr marL="285750" lvl="0" indent="-285750">
              <a:buFontTx/>
              <a:buChar char="-"/>
            </a:pPr>
            <a:endParaRPr lang="sl-SI" sz="1600" dirty="0" smtClean="0"/>
          </a:p>
          <a:p>
            <a:pPr marL="285750" lvl="0" indent="-285750">
              <a:buFontTx/>
              <a:buChar char="-"/>
            </a:pPr>
            <a:endParaRPr lang="sl-SI" sz="1600" dirty="0"/>
          </a:p>
          <a:p>
            <a:pPr marL="285750" lvl="0" indent="-285750">
              <a:buFontTx/>
              <a:buChar char="-"/>
            </a:pPr>
            <a:endParaRPr lang="sl-SI" sz="1600" dirty="0" smtClean="0"/>
          </a:p>
          <a:p>
            <a:pPr marL="285750" lvl="0" indent="-285750">
              <a:buFontTx/>
              <a:buChar char="-"/>
            </a:pPr>
            <a:r>
              <a:rPr lang="sl-SI" sz="1600" dirty="0" smtClean="0"/>
              <a:t>OCENJEVANJE oz. DOLOCANJE KREDITNIH LIMITOV</a:t>
            </a:r>
            <a:r>
              <a:rPr lang="sl-SI" sz="1600" b="0" dirty="0" smtClean="0"/>
              <a:t> </a:t>
            </a:r>
            <a:endParaRPr lang="sl-SI" sz="1600" dirty="0" smtClean="0"/>
          </a:p>
          <a:p>
            <a:pPr marL="285750" lvl="0" indent="-285750">
              <a:buFontTx/>
              <a:buChar char="-"/>
            </a:pPr>
            <a:endParaRPr lang="sl-SI" sz="1600" dirty="0" smtClean="0"/>
          </a:p>
          <a:p>
            <a:pPr marL="285750" lvl="0" indent="-285750">
              <a:buFontTx/>
              <a:buChar char="-"/>
            </a:pPr>
            <a:r>
              <a:rPr lang="pl-PL" sz="1600" dirty="0" smtClean="0"/>
              <a:t>AKTUALNO Dogajanje v svetovnem gospodarstvu</a:t>
            </a:r>
          </a:p>
          <a:p>
            <a:endParaRPr lang="sl-SI" sz="1600" dirty="0"/>
          </a:p>
          <a:p>
            <a:endParaRPr lang="pl-PL" sz="1600" dirty="0"/>
          </a:p>
          <a:p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9275817" y="0"/>
            <a:ext cx="1885826" cy="86177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</a:rPr>
              <a:t>To change the image: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Right click on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Click “Format background”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95959"/>
                </a:solidFill>
              </a:rPr>
              <a:t>Choose your image (Size: 1920x1080px)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30212" y="2978016"/>
            <a:ext cx="3271838" cy="1795101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cap="none" dirty="0" smtClean="0"/>
              <a:t>MAJ 2021</a:t>
            </a:r>
            <a:endParaRPr lang="pl-PL" cap="none" dirty="0"/>
          </a:p>
        </p:txBody>
      </p:sp>
      <p:pic>
        <p:nvPicPr>
          <p:cNvPr id="5" name="Picture 4" descr="pkz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978016"/>
            <a:ext cx="285750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42900"/>
            <a:ext cx="8351684" cy="418776"/>
          </a:xfrm>
        </p:spPr>
        <p:txBody>
          <a:bodyPr/>
          <a:lstStyle/>
          <a:p>
            <a:r>
              <a:rPr lang="sl-SI" sz="1800" dirty="0" smtClean="0"/>
              <a:t>NAMEN </a:t>
            </a:r>
            <a:r>
              <a:rPr lang="sl-SI" sz="1800" dirty="0"/>
              <a:t>in cilji </a:t>
            </a:r>
            <a:r>
              <a:rPr lang="sl-SI" sz="1800" dirty="0" err="1"/>
              <a:t>Risk</a:t>
            </a:r>
            <a:r>
              <a:rPr lang="sl-SI" sz="1800" dirty="0"/>
              <a:t> UNDERWRITINGA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1100" dirty="0"/>
          </a:p>
          <a:p>
            <a:r>
              <a:rPr lang="sl-SI" sz="1400" dirty="0" smtClean="0"/>
              <a:t>1.) Identifikacija kreditnega tveganja</a:t>
            </a:r>
          </a:p>
          <a:p>
            <a:r>
              <a:rPr lang="sl-SI" sz="1400" dirty="0" smtClean="0"/>
              <a:t>2.) Ovrednotenje kreditnega tveganja</a:t>
            </a:r>
            <a:endParaRPr lang="sl-SI" sz="1400" dirty="0"/>
          </a:p>
          <a:p>
            <a:r>
              <a:rPr lang="sl-SI" sz="1400" dirty="0" smtClean="0"/>
              <a:t>3.) Monitoring kreditnega tveganja</a:t>
            </a:r>
            <a:endParaRPr lang="sl-SI" sz="1400" dirty="0"/>
          </a:p>
          <a:p>
            <a:r>
              <a:rPr lang="sl-SI" sz="1400" dirty="0" smtClean="0"/>
              <a:t>4.) Kontroliranje kreditnega tveganja</a:t>
            </a:r>
            <a:endParaRPr lang="sl-SI" sz="1400" dirty="0"/>
          </a:p>
          <a:p>
            <a:endParaRPr lang="sl-SI" sz="1400" dirty="0" smtClean="0"/>
          </a:p>
          <a:p>
            <a:endParaRPr lang="sl-SI" sz="1400" dirty="0"/>
          </a:p>
        </p:txBody>
      </p:sp>
      <p:pic>
        <p:nvPicPr>
          <p:cNvPr id="6" name="Picture 5" descr="pkz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8304"/>
            <a:ext cx="28575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06" y="2734155"/>
            <a:ext cx="6593744" cy="18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2528"/>
            <a:ext cx="8350096" cy="544765"/>
          </a:xfrm>
        </p:spPr>
        <p:txBody>
          <a:bodyPr/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sl-SI" sz="1800" dirty="0" smtClean="0"/>
              <a:t>Kreditni limiti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b="0" dirty="0" smtClean="0">
                <a:solidFill>
                  <a:srgbClr val="00B050"/>
                </a:solidFill>
              </a:rPr>
              <a:t>Kreditni limit je maksimalen znesek izpostavljenosti zavarovanca na določenem kupcu, ki je v primeru neplačila kupca krit s strani zavarovalnice. Odločitev o kreditnem limitu je lahko AVTOMATSKA ali ROČNA.</a:t>
            </a:r>
          </a:p>
          <a:p>
            <a:pPr marL="0" indent="0">
              <a:buNone/>
            </a:pPr>
            <a:endParaRPr lang="sl-SI" sz="1100" dirty="0"/>
          </a:p>
          <a:p>
            <a:r>
              <a:rPr lang="sl-SI" sz="1400" dirty="0" smtClean="0"/>
              <a:t>- AVTOMATSKA odločitev o višini kreditnega limita je sprejeta na podlagi algoritmov ter ob upoštevanju številnih parametrov, kot </a:t>
            </a:r>
            <a:r>
              <a:rPr lang="sl-SI" sz="1400" dirty="0" err="1" smtClean="0"/>
              <a:t>npr</a:t>
            </a:r>
            <a:r>
              <a:rPr lang="sl-SI" sz="1400" dirty="0" smtClean="0"/>
              <a:t>; finančni podatki kupca, makroekonomsko tveganje države, sektorja, zgodovina kupca….</a:t>
            </a:r>
          </a:p>
          <a:p>
            <a:endParaRPr lang="sl-SI" sz="1400" dirty="0" smtClean="0"/>
          </a:p>
          <a:p>
            <a:r>
              <a:rPr lang="sl-SI" sz="1400" dirty="0" smtClean="0"/>
              <a:t>- ROČNA odločitev pa je individualna odločitev o višini kreditnega limita odgovornega </a:t>
            </a:r>
            <a:r>
              <a:rPr lang="sl-SI" sz="1400" dirty="0" err="1" smtClean="0"/>
              <a:t>risk</a:t>
            </a:r>
            <a:r>
              <a:rPr lang="sl-SI" sz="1400" dirty="0" smtClean="0"/>
              <a:t> </a:t>
            </a:r>
            <a:r>
              <a:rPr lang="sl-SI" sz="1400" dirty="0" err="1" smtClean="0"/>
              <a:t>Underwriterja</a:t>
            </a:r>
            <a:r>
              <a:rPr lang="sl-SI" sz="1400" dirty="0" smtClean="0"/>
              <a:t> po načelu  ˝</a:t>
            </a:r>
            <a:r>
              <a:rPr lang="sl-SI" sz="1400" dirty="0" err="1" smtClean="0"/>
              <a:t>close</a:t>
            </a:r>
            <a:r>
              <a:rPr lang="sl-SI" sz="1400" dirty="0" smtClean="0"/>
              <a:t> to </a:t>
            </a:r>
            <a:r>
              <a:rPr lang="sl-SI" sz="1400" dirty="0" err="1" smtClean="0"/>
              <a:t>risk</a:t>
            </a:r>
            <a:r>
              <a:rPr lang="sl-SI" sz="1400" dirty="0" smtClean="0"/>
              <a:t>˝ principa</a:t>
            </a:r>
          </a:p>
          <a:p>
            <a:endParaRPr lang="sl-SI" sz="1400" dirty="0"/>
          </a:p>
          <a:p>
            <a:r>
              <a:rPr lang="sl-SI" sz="1400" dirty="0"/>
              <a:t> </a:t>
            </a:r>
            <a:r>
              <a:rPr lang="sl-SI" sz="1400" dirty="0" smtClean="0"/>
              <a:t>- CLOSE TO RISK princip pomeni da prvotno odločitev o višini kreditnega limita sprejme </a:t>
            </a:r>
            <a:r>
              <a:rPr lang="sl-SI" sz="1400" dirty="0" err="1" smtClean="0"/>
              <a:t>risk</a:t>
            </a:r>
            <a:r>
              <a:rPr lang="sl-SI" sz="1400" dirty="0" smtClean="0"/>
              <a:t> </a:t>
            </a:r>
            <a:r>
              <a:rPr lang="sl-SI" sz="1400" dirty="0" err="1" smtClean="0"/>
              <a:t>Underwriter</a:t>
            </a:r>
            <a:r>
              <a:rPr lang="sl-SI" sz="1400" dirty="0" smtClean="0"/>
              <a:t> iz države oz. regije kupca</a:t>
            </a:r>
          </a:p>
          <a:p>
            <a:endParaRPr lang="sl-SI" sz="1400" dirty="0"/>
          </a:p>
          <a:p>
            <a:endParaRPr lang="sl-SI" sz="1400" dirty="0" smtClean="0"/>
          </a:p>
          <a:p>
            <a:endParaRPr lang="sl-SI" sz="1400" dirty="0"/>
          </a:p>
        </p:txBody>
      </p:sp>
      <p:pic>
        <p:nvPicPr>
          <p:cNvPr id="6" name="Picture 5" descr="pkz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8304"/>
            <a:ext cx="285750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2528"/>
            <a:ext cx="8350096" cy="544765"/>
          </a:xfrm>
        </p:spPr>
        <p:txBody>
          <a:bodyPr/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sl-SI" sz="1800" dirty="0" smtClean="0"/>
              <a:t>Kreditni limiti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93700" y="1016794"/>
            <a:ext cx="8351838" cy="374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b="0" dirty="0" smtClean="0">
                <a:solidFill>
                  <a:srgbClr val="00B050"/>
                </a:solidFill>
              </a:rPr>
              <a:t>Pri določitvi ročnega limita se upošteva vse razpoložljive informacije:</a:t>
            </a:r>
            <a:endParaRPr lang="sl-SI" sz="1400" dirty="0" smtClean="0"/>
          </a:p>
          <a:p>
            <a:endParaRPr lang="sl-SI" sz="1400" dirty="0"/>
          </a:p>
        </p:txBody>
      </p:sp>
      <p:pic>
        <p:nvPicPr>
          <p:cNvPr id="6" name="Picture 5" descr="pkz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8304"/>
            <a:ext cx="28575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983" y="1733073"/>
            <a:ext cx="1609725" cy="107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08" y="1771173"/>
            <a:ext cx="1590675" cy="1038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083" y="1728310"/>
            <a:ext cx="1609725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991" y="1728310"/>
            <a:ext cx="1619250" cy="108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83" y="3220598"/>
            <a:ext cx="16002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6458" y="3212794"/>
            <a:ext cx="1619250" cy="1085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9083" y="3212794"/>
            <a:ext cx="1609725" cy="1085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7628" y="3220598"/>
            <a:ext cx="15906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1828"/>
            <a:ext cx="8350096" cy="295466"/>
          </a:xfrm>
        </p:spPr>
        <p:txBody>
          <a:bodyPr/>
          <a:lstStyle/>
          <a:p>
            <a:r>
              <a:rPr lang="sl-SI" sz="1800" dirty="0" smtClean="0"/>
              <a:t>Aktualno gospodarsko dogajanje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9913" y="636149"/>
            <a:ext cx="81080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 smtClean="0">
                <a:solidFill>
                  <a:schemeClr val="tx2"/>
                </a:solidFill>
              </a:rPr>
              <a:t>		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chemeClr val="tx2"/>
                </a:solidFill>
              </a:rPr>
              <a:t>Več kot leto dni po nastopu pandemije Covid-19, negotovosti glede njenega razvoja še naprej oblikujejo trende v svetovnem gospodarstvu, saj k</a:t>
            </a:r>
            <a:r>
              <a:rPr lang="en-US" sz="1400" dirty="0" err="1" smtClean="0">
                <a:solidFill>
                  <a:schemeClr val="tx2"/>
                </a:solidFill>
              </a:rPr>
              <a:t>ljub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pospeševanju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postopka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cepljenja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možnosti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za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vrnitev</a:t>
            </a:r>
            <a:r>
              <a:rPr lang="en-US" sz="1400" dirty="0">
                <a:solidFill>
                  <a:schemeClr val="tx2"/>
                </a:solidFill>
              </a:rPr>
              <a:t> v </a:t>
            </a:r>
            <a:r>
              <a:rPr lang="en-US" sz="1400" dirty="0" err="1">
                <a:solidFill>
                  <a:schemeClr val="tx2"/>
                </a:solidFill>
              </a:rPr>
              <a:t>normalno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stanje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sl-SI" sz="1400" dirty="0" smtClean="0">
                <a:solidFill>
                  <a:schemeClr val="tx2"/>
                </a:solidFill>
              </a:rPr>
              <a:t>niso </a:t>
            </a:r>
            <a:r>
              <a:rPr lang="en-US" sz="1400" dirty="0" err="1" smtClean="0">
                <a:solidFill>
                  <a:schemeClr val="tx2"/>
                </a:solidFill>
              </a:rPr>
              <a:t>enake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sl-SI" sz="1400" dirty="0" smtClean="0">
                <a:solidFill>
                  <a:schemeClr val="tx2"/>
                </a:solidFill>
              </a:rPr>
              <a:t>v </a:t>
            </a:r>
            <a:r>
              <a:rPr lang="en-US" sz="1400" dirty="0" err="1" smtClean="0">
                <a:solidFill>
                  <a:schemeClr val="tx2"/>
                </a:solidFill>
              </a:rPr>
              <a:t>vseh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panogah</a:t>
            </a:r>
            <a:r>
              <a:rPr lang="en-US" sz="1400" dirty="0">
                <a:solidFill>
                  <a:schemeClr val="tx2"/>
                </a:solidFill>
              </a:rPr>
              <a:t> in </a:t>
            </a:r>
            <a:r>
              <a:rPr lang="en-US" sz="1400" dirty="0" err="1" smtClean="0">
                <a:solidFill>
                  <a:schemeClr val="tx2"/>
                </a:solidFill>
              </a:rPr>
              <a:t>regijah</a:t>
            </a:r>
            <a:endParaRPr lang="sl-SI" sz="1400" dirty="0" smtClean="0">
              <a:solidFill>
                <a:schemeClr val="tx2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chemeClr val="tx2"/>
                </a:solidFill>
              </a:rPr>
              <a:t>Svetovno gospodarstvo kljub tveganjem povezanim z dinamiko cepljenja dobiva zagon, napoved svetovne gospodarske rasti je relativno visoka.</a:t>
            </a:r>
          </a:p>
          <a:p>
            <a:pPr lvl="0"/>
            <a:endParaRPr lang="sl-SI" sz="1400" dirty="0">
              <a:solidFill>
                <a:schemeClr val="tx2"/>
              </a:solidFill>
            </a:endParaRPr>
          </a:p>
        </p:txBody>
      </p:sp>
      <p:pic>
        <p:nvPicPr>
          <p:cNvPr id="10" name="Picture 9" descr="pkz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65976"/>
            <a:ext cx="28575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050" b="0" dirty="0" smtClean="0"/>
              <a:t>         letna sprememba svetovnega BDP v %                                                                                       letna sprememba v % BDP v izbranih gospodarstvih</a:t>
            </a:r>
          </a:p>
          <a:p>
            <a:pPr marL="0" indent="0">
              <a:buNone/>
            </a:pPr>
            <a:endParaRPr lang="sl-SI" sz="1200" b="0" dirty="0" smtClean="0"/>
          </a:p>
          <a:p>
            <a:pPr marL="0" indent="0">
              <a:buNone/>
            </a:pPr>
            <a:endParaRPr lang="sl-SI" sz="1200" b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Espace réservé du contenu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2" y="2415495"/>
            <a:ext cx="2746676" cy="2343008"/>
          </a:xfrm>
          <a:prstGeom prst="rect">
            <a:avLst/>
          </a:prstGeom>
        </p:spPr>
      </p:pic>
      <p:pic>
        <p:nvPicPr>
          <p:cNvPr id="18" name="Espace réservé du contenu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1" y="2595456"/>
            <a:ext cx="3363108" cy="203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1828"/>
            <a:ext cx="8350096" cy="295466"/>
          </a:xfrm>
        </p:spPr>
        <p:txBody>
          <a:bodyPr/>
          <a:lstStyle/>
          <a:p>
            <a:r>
              <a:rPr lang="sl-SI" sz="1800" dirty="0" smtClean="0"/>
              <a:t>Aktualno gospodarsko dogajanje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Picture 9" descr="pkz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65976"/>
            <a:ext cx="28575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667450"/>
            <a:ext cx="5321300" cy="3917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053" y="667450"/>
            <a:ext cx="2072197" cy="39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0404" y="238596"/>
            <a:ext cx="6262572" cy="295466"/>
          </a:xfrm>
        </p:spPr>
        <p:txBody>
          <a:bodyPr/>
          <a:lstStyle/>
          <a:p>
            <a:r>
              <a:rPr lang="sl-SI" sz="1800" dirty="0"/>
              <a:t>Aktualno gospodarsko dogajanje</a:t>
            </a:r>
            <a:endParaRPr lang="fr-FR" sz="1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COFACE, THE MOST AGILE GLOBAL TRADE CREDIT PARTNER IN THE INDUSTRY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CaixaDeTexto 1"/>
          <p:cNvSpPr txBox="1"/>
          <p:nvPr/>
        </p:nvSpPr>
        <p:spPr>
          <a:xfrm>
            <a:off x="3911182" y="1980709"/>
            <a:ext cx="635430" cy="163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6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sp>
        <p:nvSpPr>
          <p:cNvPr id="11" name="CaixaDeTexto 1"/>
          <p:cNvSpPr txBox="1"/>
          <p:nvPr/>
        </p:nvSpPr>
        <p:spPr>
          <a:xfrm>
            <a:off x="3941883" y="2136351"/>
            <a:ext cx="635430" cy="163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6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37" y="615463"/>
            <a:ext cx="5442439" cy="3736730"/>
          </a:xfrm>
          <a:prstGeom prst="rect">
            <a:avLst/>
          </a:prstGeom>
        </p:spPr>
      </p:pic>
      <p:pic>
        <p:nvPicPr>
          <p:cNvPr id="8" name="Picture 7" descr="pkz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65976"/>
            <a:ext cx="285750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0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9" y="291408"/>
            <a:ext cx="7886863" cy="295466"/>
          </a:xfrm>
        </p:spPr>
        <p:txBody>
          <a:bodyPr/>
          <a:lstStyle/>
          <a:p>
            <a:r>
              <a:rPr lang="en-US" sz="1800" dirty="0" smtClean="0"/>
              <a:t>Coface Country risk Assessment map – Q</a:t>
            </a:r>
            <a:r>
              <a:rPr lang="pl-PL" sz="1800" dirty="0" smtClean="0"/>
              <a:t>1</a:t>
            </a:r>
            <a:r>
              <a:rPr lang="en-US" sz="1800" dirty="0" smtClean="0"/>
              <a:t> 202</a:t>
            </a:r>
            <a:r>
              <a:rPr lang="pl-PL" sz="1800" dirty="0" smtClean="0"/>
              <a:t>1</a:t>
            </a:r>
            <a:endParaRPr lang="en-GB" sz="18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83"/>
            <a:fld id="{F7A3F48B-818E-4440-B2BA-2245DD423899}" type="slidenum">
              <a:rPr lang="fr-FR">
                <a:solidFill>
                  <a:prstClr val="white"/>
                </a:solidFill>
                <a:latin typeface="Arial Narrow"/>
              </a:rPr>
              <a:pPr defTabSz="685783"/>
              <a:t>8</a:t>
            </a:fld>
            <a:endParaRPr lang="fr-FR" dirty="0">
              <a:solidFill>
                <a:prstClr val="white"/>
              </a:solidFill>
              <a:latin typeface="Arial Narrow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43602" y="727593"/>
            <a:ext cx="7362825" cy="4262164"/>
            <a:chOff x="543602" y="717082"/>
            <a:chExt cx="7362825" cy="426216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02" y="717082"/>
              <a:ext cx="3686175" cy="41719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9777" y="721571"/>
              <a:ext cx="3676650" cy="4257675"/>
            </a:xfrm>
            <a:prstGeom prst="rect">
              <a:avLst/>
            </a:prstGeom>
          </p:spPr>
        </p:pic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1044000"/>
            <a:ext cx="8150661" cy="4032000"/>
          </a:xfrm>
          <a:prstGeom prst="rect">
            <a:avLst/>
          </a:prstGeom>
        </p:spPr>
      </p:pic>
      <p:sp>
        <p:nvSpPr>
          <p:cNvPr id="13" name="CaixaDeTexto 1"/>
          <p:cNvSpPr txBox="1"/>
          <p:nvPr/>
        </p:nvSpPr>
        <p:spPr>
          <a:xfrm>
            <a:off x="8407021" y="4848213"/>
            <a:ext cx="484495" cy="152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GB" sz="600" i="1" dirty="0">
              <a:solidFill>
                <a:srgbClr val="03365F"/>
              </a:solidFill>
              <a:latin typeface="Helvetica 55 Roman" pitchFamily="34" charset="0"/>
            </a:endParaRPr>
          </a:p>
        </p:txBody>
      </p:sp>
      <p:pic>
        <p:nvPicPr>
          <p:cNvPr id="12" name="Picture 11" descr="pkz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65976"/>
            <a:ext cx="285750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9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COFACE, THE MOST AGILE GLOBAL TRADE CREDIT PARTNER IN THE INDUSTRY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F48B-818E-4440-B2BA-2245DD42389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289" y="271829"/>
            <a:ext cx="8350096" cy="295466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sz="1800" dirty="0" err="1" smtClean="0"/>
              <a:t>Sector</a:t>
            </a:r>
            <a:r>
              <a:rPr lang="pl-PL" sz="1800" dirty="0" smtClean="0"/>
              <a:t> </a:t>
            </a:r>
            <a:r>
              <a:rPr lang="pl-PL" sz="1800" dirty="0" err="1" smtClean="0"/>
              <a:t>risk</a:t>
            </a:r>
            <a:r>
              <a:rPr lang="pl-PL" sz="1800" dirty="0" smtClean="0"/>
              <a:t> </a:t>
            </a:r>
            <a:r>
              <a:rPr lang="pl-PL" sz="1800" dirty="0" err="1" smtClean="0"/>
              <a:t>Assessments</a:t>
            </a:r>
            <a:endParaRPr lang="fr-FR" sz="1800" cap="none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70" y="1907739"/>
            <a:ext cx="683339" cy="18673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49" y="750876"/>
            <a:ext cx="6770026" cy="3942697"/>
          </a:xfrm>
          <a:prstGeom prst="rect">
            <a:avLst/>
          </a:prstGeom>
        </p:spPr>
      </p:pic>
      <p:pic>
        <p:nvPicPr>
          <p:cNvPr id="9" name="Picture 8" descr="pkz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65976"/>
            <a:ext cx="285750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3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face Template 16/9">
  <a:themeElements>
    <a:clrScheme name="Coface">
      <a:dk1>
        <a:sysClr val="windowText" lastClr="000000"/>
      </a:dk1>
      <a:lt1>
        <a:sysClr val="window" lastClr="FFFFFF"/>
      </a:lt1>
      <a:dk2>
        <a:srgbClr val="03365F"/>
      </a:dk2>
      <a:lt2>
        <a:srgbClr val="6A7292"/>
      </a:lt2>
      <a:accent1>
        <a:srgbClr val="61B57C"/>
      </a:accent1>
      <a:accent2>
        <a:srgbClr val="E06E2B"/>
      </a:accent2>
      <a:accent3>
        <a:srgbClr val="C1A52A"/>
      </a:accent3>
      <a:accent4>
        <a:srgbClr val="18B3B9"/>
      </a:accent4>
      <a:accent5>
        <a:srgbClr val="C40070"/>
      </a:accent5>
      <a:accent6>
        <a:srgbClr val="ED4447"/>
      </a:accent6>
      <a:hlink>
        <a:srgbClr val="1D3661"/>
      </a:hlink>
      <a:folHlink>
        <a:srgbClr val="1D3661"/>
      </a:folHlink>
    </a:clrScheme>
    <a:fontScheme name="Cof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rnd">
          <a:noFill/>
          <a:prstDash val="sysDot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 cap="rnd">
          <a:solidFill>
            <a:schemeClr val="tx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10625</TotalTime>
  <Words>386</Words>
  <Application>Microsoft Office PowerPoint</Application>
  <PresentationFormat>On-screen Show (16:9)</PresentationFormat>
  <Paragraphs>83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Helvetica 55 Roman</vt:lpstr>
      <vt:lpstr>MS PMincho</vt:lpstr>
      <vt:lpstr>Printania Inline</vt:lpstr>
      <vt:lpstr>Wingdings</vt:lpstr>
      <vt:lpstr>Coface Template 16/9</vt:lpstr>
      <vt:lpstr>PowerPoint Presentation</vt:lpstr>
      <vt:lpstr>NAMEN in cilji Risk UNDERWRITINGA</vt:lpstr>
      <vt:lpstr> Kreditni limiti</vt:lpstr>
      <vt:lpstr> Kreditni limiti</vt:lpstr>
      <vt:lpstr>Aktualno gospodarsko dogajanje</vt:lpstr>
      <vt:lpstr>Aktualno gospodarsko dogajanje</vt:lpstr>
      <vt:lpstr>Aktualno gospodarsko dogajanje</vt:lpstr>
      <vt:lpstr>Coface Country risk Assessment map – Q1 2021</vt:lpstr>
      <vt:lpstr>Sector risk Assessments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Coface Template 16/9</dc:title>
  <dc:creator>La Boite à Slides</dc:creator>
  <cp:lastModifiedBy>MLAKAR Matija</cp:lastModifiedBy>
  <cp:revision>758</cp:revision>
  <cp:lastPrinted>2020-10-06T08:04:21Z</cp:lastPrinted>
  <dcterms:created xsi:type="dcterms:W3CDTF">2017-03-13T11:37:27Z</dcterms:created>
  <dcterms:modified xsi:type="dcterms:W3CDTF">2021-05-27T05:46:14Z</dcterms:modified>
</cp:coreProperties>
</file>