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media/image3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8" r:id="rId2"/>
    <p:sldId id="453" r:id="rId3"/>
    <p:sldId id="454" r:id="rId4"/>
    <p:sldId id="455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8" r:id="rId16"/>
    <p:sldId id="469" r:id="rId17"/>
    <p:sldId id="470" r:id="rId18"/>
    <p:sldId id="471" r:id="rId19"/>
    <p:sldId id="472" r:id="rId20"/>
    <p:sldId id="473" r:id="rId21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FA1"/>
    <a:srgbClr val="CBCBD8"/>
    <a:srgbClr val="03365F"/>
    <a:srgbClr val="FBDADA"/>
    <a:srgbClr val="F8B4B5"/>
    <a:srgbClr val="F48F91"/>
    <a:srgbClr val="F1696C"/>
    <a:srgbClr val="ED4447"/>
    <a:srgbClr val="EFDEED"/>
    <a:srgbClr val="DF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7442" autoAdjust="0"/>
  </p:normalViewPr>
  <p:slideViewPr>
    <p:cSldViewPr snapToGrid="0" showGuides="1">
      <p:cViewPr varScale="1">
        <p:scale>
          <a:sx n="50" d="100"/>
          <a:sy n="50" d="100"/>
        </p:scale>
        <p:origin x="48" y="49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Grid="0" showGuides="1">
      <p:cViewPr varScale="1">
        <p:scale>
          <a:sx n="60" d="100"/>
          <a:sy n="60" d="100"/>
        </p:scale>
        <p:origin x="221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roup\business\Compliance\Group%20Compliance\FRAUD\Regional%20Fraud%20Committees%202020\CER\10-Fraud%20Committee\SAFE%20Extract_CER_1809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roup\business\Compliance\Group%20Compliance\FRAUD\Regional%20Fraud%20Committees%202020\CER\10-Fraud%20Committee\SAFE%20Extract_CER_1809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roup\business\Compliance\Group%20Compliance\FRAUD\Regional%20Fraud%20Committees%202020\CER\10-Fraud%20Committee\SAFE%20Extract_CER_1809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dirty="0" smtClean="0"/>
              <a:t>Število</a:t>
            </a:r>
            <a:r>
              <a:rPr lang="sl-SI" baseline="0" dirty="0" smtClean="0"/>
              <a:t> sumov prevar v</a:t>
            </a:r>
            <a:r>
              <a:rPr lang="sl-SI" dirty="0" smtClean="0"/>
              <a:t> CER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Feuil2!$B$70</c:f>
              <c:strCache>
                <c:ptCount val="1"/>
                <c:pt idx="0">
                  <c:v>Number of suspicions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Feuil2!$A$71:$A$77</c:f>
              <c:strCache>
                <c:ptCount val="7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</c:strCache>
            </c:strRef>
          </c:cat>
          <c:val>
            <c:numRef>
              <c:f>Feuil2!$B$71:$B$77</c:f>
              <c:numCache>
                <c:formatCode>General</c:formatCode>
                <c:ptCount val="7"/>
                <c:pt idx="0">
                  <c:v>25</c:v>
                </c:pt>
                <c:pt idx="1">
                  <c:v>18</c:v>
                </c:pt>
                <c:pt idx="2">
                  <c:v>17</c:v>
                </c:pt>
                <c:pt idx="3">
                  <c:v>11</c:v>
                </c:pt>
                <c:pt idx="4">
                  <c:v>17</c:v>
                </c:pt>
                <c:pt idx="5">
                  <c:v>20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E4-4935-8854-4713F28F5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5573512"/>
        <c:axId val="675571872"/>
      </c:barChart>
      <c:catAx>
        <c:axId val="67557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571872"/>
        <c:crosses val="autoZero"/>
        <c:auto val="1"/>
        <c:lblAlgn val="ctr"/>
        <c:lblOffset val="100"/>
        <c:noMultiLvlLbl val="0"/>
      </c:catAx>
      <c:valAx>
        <c:axId val="67557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57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400" b="0" i="0" u="none" strike="noStrike" baseline="0" dirty="0" smtClean="0">
                <a:effectLst/>
              </a:rPr>
              <a:t>Število sumov prevar po državah </a:t>
            </a:r>
            <a:r>
              <a:rPr lang="fr-FR" baseline="0" dirty="0" smtClean="0"/>
              <a:t>CER 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Feuil2!$A$107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Feuil2!$B$106:$L$106</c:f>
              <c:strCache>
                <c:ptCount val="11"/>
                <c:pt idx="0">
                  <c:v>Austria</c:v>
                </c:pt>
                <c:pt idx="1">
                  <c:v>Bulgaria</c:v>
                </c:pt>
                <c:pt idx="2">
                  <c:v>Croatia</c:v>
                </c:pt>
                <c:pt idx="3">
                  <c:v>Estonia</c:v>
                </c:pt>
                <c:pt idx="4">
                  <c:v>Hungary</c:v>
                </c:pt>
                <c:pt idx="5">
                  <c:v>Lithuania</c:v>
                </c:pt>
                <c:pt idx="6">
                  <c:v>Poland</c:v>
                </c:pt>
                <c:pt idx="7">
                  <c:v>Romania</c:v>
                </c:pt>
                <c:pt idx="8">
                  <c:v>Russia</c:v>
                </c:pt>
                <c:pt idx="9">
                  <c:v>Slovakia</c:v>
                </c:pt>
                <c:pt idx="10">
                  <c:v>Slovenia</c:v>
                </c:pt>
              </c:strCache>
            </c:strRef>
          </c:cat>
          <c:val>
            <c:numRef>
              <c:f>Feuil2!$B$107:$L$107</c:f>
              <c:numCache>
                <c:formatCode>General</c:formatCode>
                <c:ptCount val="11"/>
                <c:pt idx="0">
                  <c:v>23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1</c:v>
                </c:pt>
                <c:pt idx="6">
                  <c:v>8</c:v>
                </c:pt>
                <c:pt idx="7">
                  <c:v>14</c:v>
                </c:pt>
                <c:pt idx="8">
                  <c:v>12</c:v>
                </c:pt>
                <c:pt idx="9">
                  <c:v>6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5-4D39-96F4-0CE7EB41C7E2}"/>
            </c:ext>
          </c:extLst>
        </c:ser>
        <c:ser>
          <c:idx val="1"/>
          <c:order val="1"/>
          <c:tx>
            <c:strRef>
              <c:f>Feuil2!$A$108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Feuil2!$B$106:$L$106</c:f>
              <c:strCache>
                <c:ptCount val="11"/>
                <c:pt idx="0">
                  <c:v>Austria</c:v>
                </c:pt>
                <c:pt idx="1">
                  <c:v>Bulgaria</c:v>
                </c:pt>
                <c:pt idx="2">
                  <c:v>Croatia</c:v>
                </c:pt>
                <c:pt idx="3">
                  <c:v>Estonia</c:v>
                </c:pt>
                <c:pt idx="4">
                  <c:v>Hungary</c:v>
                </c:pt>
                <c:pt idx="5">
                  <c:v>Lithuania</c:v>
                </c:pt>
                <c:pt idx="6">
                  <c:v>Poland</c:v>
                </c:pt>
                <c:pt idx="7">
                  <c:v>Romania</c:v>
                </c:pt>
                <c:pt idx="8">
                  <c:v>Russia</c:v>
                </c:pt>
                <c:pt idx="9">
                  <c:v>Slovakia</c:v>
                </c:pt>
                <c:pt idx="10">
                  <c:v>Slovenia</c:v>
                </c:pt>
              </c:strCache>
            </c:strRef>
          </c:cat>
          <c:val>
            <c:numRef>
              <c:f>Feuil2!$B$108:$L$108</c:f>
              <c:numCache>
                <c:formatCode>General</c:formatCode>
                <c:ptCount val="11"/>
                <c:pt idx="0">
                  <c:v>7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8</c:v>
                </c:pt>
                <c:pt idx="7">
                  <c:v>6</c:v>
                </c:pt>
                <c:pt idx="8">
                  <c:v>8</c:v>
                </c:pt>
                <c:pt idx="9">
                  <c:v>1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5-4D39-96F4-0CE7EB41C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456144"/>
        <c:axId val="704455488"/>
      </c:barChart>
      <c:catAx>
        <c:axId val="70445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455488"/>
        <c:crosses val="autoZero"/>
        <c:auto val="1"/>
        <c:lblAlgn val="ctr"/>
        <c:lblOffset val="100"/>
        <c:noMultiLvlLbl val="0"/>
      </c:catAx>
      <c:valAx>
        <c:axId val="70445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45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2020 </a:t>
            </a:r>
            <a:r>
              <a:rPr lang="sl-SI" dirty="0" smtClean="0"/>
              <a:t>število sumov prevar po dejavnosti v </a:t>
            </a:r>
            <a:r>
              <a:rPr lang="fr-FR" dirty="0" smtClean="0"/>
              <a:t>CER</a:t>
            </a:r>
            <a:endParaRPr lang="fr-FR" dirty="0"/>
          </a:p>
        </c:rich>
      </c:tx>
      <c:layout>
        <c:manualLayout>
          <c:xMode val="edge"/>
          <c:yMode val="edge"/>
          <c:x val="0.19776968844075429"/>
          <c:y val="3.4295418186138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Feuil2!$C$39</c:f>
              <c:strCache>
                <c:ptCount val="1"/>
                <c:pt idx="0">
                  <c:v>Number of suspicions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Feuil2!$A$40:$A$51</c:f>
              <c:strCache>
                <c:ptCount val="12"/>
                <c:pt idx="0">
                  <c:v>Agriculture, meat, agro food, Alcoholic beverages and fish</c:v>
                </c:pt>
                <c:pt idx="1">
                  <c:v>Mineral products, Chemicals, petroleum, plastics, pharmaceuticals and glass</c:v>
                </c:pt>
                <c:pt idx="2">
                  <c:v>Business and personal services</c:v>
                </c:pt>
                <c:pt idx="3">
                  <c:v>Motor vehicles, motorcycles, other vehicles and transport</c:v>
                </c:pt>
                <c:pt idx="4">
                  <c:v>Wood and furniture</c:v>
                </c:pt>
                <c:pt idx="5">
                  <c:v>Non specialised wholesale trade</c:v>
                </c:pt>
                <c:pt idx="6">
                  <c:v>Electrical equipments, Eletronics and Information &amp; Telecommunication Technology</c:v>
                </c:pt>
                <c:pt idx="7">
                  <c:v>Mechanical Engineering and Measure</c:v>
                </c:pt>
                <c:pt idx="8">
                  <c:v>Construction</c:v>
                </c:pt>
                <c:pt idx="9">
                  <c:v>Paper, packaging and printing</c:v>
                </c:pt>
                <c:pt idx="10">
                  <c:v>Miscellaneous</c:v>
                </c:pt>
                <c:pt idx="11">
                  <c:v>Textiles, leather and clothing</c:v>
                </c:pt>
              </c:strCache>
            </c:strRef>
          </c:cat>
          <c:val>
            <c:numRef>
              <c:f>Feuil2!$C$40:$C$51</c:f>
              <c:numCache>
                <c:formatCode>General</c:formatCode>
                <c:ptCount val="12"/>
                <c:pt idx="0">
                  <c:v>16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C4-4003-9D45-FCE1B0151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8663168"/>
        <c:axId val="678665792"/>
      </c:lineChart>
      <c:catAx>
        <c:axId val="6786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665792"/>
        <c:crosses val="autoZero"/>
        <c:auto val="1"/>
        <c:lblAlgn val="ctr"/>
        <c:lblOffset val="100"/>
        <c:noMultiLvlLbl val="0"/>
      </c:catAx>
      <c:valAx>
        <c:axId val="67866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6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DBF471F0-DC8E-45A5-B01E-8AD4109DD056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01673B4D-17E9-4A87-A437-6E849CB006A1}" type="slidenum">
              <a:rPr lang="fr-FR" smtClean="0"/>
              <a:t>‹#›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5052322" y="9264002"/>
            <a:ext cx="1287302" cy="329165"/>
            <a:chOff x="8142287" y="6500813"/>
            <a:chExt cx="603098" cy="140805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8411342" y="6550734"/>
              <a:ext cx="107974" cy="90659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8343657" y="6500813"/>
              <a:ext cx="92384" cy="139044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29"/>
            <p:cNvSpPr>
              <a:spLocks/>
            </p:cNvSpPr>
            <p:nvPr userDrawn="1"/>
          </p:nvSpPr>
          <p:spPr bwMode="auto">
            <a:xfrm>
              <a:off x="8636436" y="6550546"/>
              <a:ext cx="108949" cy="91072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0"/>
            <p:cNvSpPr>
              <a:spLocks/>
            </p:cNvSpPr>
            <p:nvPr userDrawn="1"/>
          </p:nvSpPr>
          <p:spPr bwMode="auto">
            <a:xfrm>
              <a:off x="8142287" y="6550546"/>
              <a:ext cx="103102" cy="90659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1"/>
            <p:cNvSpPr>
              <a:spLocks/>
            </p:cNvSpPr>
            <p:nvPr userDrawn="1"/>
          </p:nvSpPr>
          <p:spPr bwMode="auto">
            <a:xfrm>
              <a:off x="8537606" y="6550734"/>
              <a:ext cx="91034" cy="90659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2"/>
            <p:cNvSpPr>
              <a:spLocks/>
            </p:cNvSpPr>
            <p:nvPr userDrawn="1"/>
          </p:nvSpPr>
          <p:spPr bwMode="auto">
            <a:xfrm>
              <a:off x="8230810" y="6550546"/>
              <a:ext cx="102915" cy="90659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rgbClr val="5CB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00479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75CC3799-4112-44C0-8207-91F6DBF3B554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CD25ABF3-6035-4AA4-AD20-FC0C921300F6}" type="slidenum">
              <a:rPr lang="fr-FR" smtClean="0"/>
              <a:t>‹#›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5052322" y="9264002"/>
            <a:ext cx="1287302" cy="329165"/>
            <a:chOff x="8142287" y="6500813"/>
            <a:chExt cx="603098" cy="140805"/>
          </a:xfrm>
        </p:grpSpPr>
        <p:sp>
          <p:nvSpPr>
            <p:cNvPr id="9" name="Freeform 27"/>
            <p:cNvSpPr>
              <a:spLocks/>
            </p:cNvSpPr>
            <p:nvPr userDrawn="1"/>
          </p:nvSpPr>
          <p:spPr bwMode="auto">
            <a:xfrm>
              <a:off x="8411342" y="6550734"/>
              <a:ext cx="107974" cy="90659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28"/>
            <p:cNvSpPr>
              <a:spLocks/>
            </p:cNvSpPr>
            <p:nvPr userDrawn="1"/>
          </p:nvSpPr>
          <p:spPr bwMode="auto">
            <a:xfrm>
              <a:off x="8343657" y="6500813"/>
              <a:ext cx="92384" cy="139044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8636436" y="6550546"/>
              <a:ext cx="108949" cy="91072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0"/>
            <p:cNvSpPr>
              <a:spLocks/>
            </p:cNvSpPr>
            <p:nvPr userDrawn="1"/>
          </p:nvSpPr>
          <p:spPr bwMode="auto">
            <a:xfrm>
              <a:off x="8142287" y="6550546"/>
              <a:ext cx="103102" cy="90659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1"/>
            <p:cNvSpPr>
              <a:spLocks/>
            </p:cNvSpPr>
            <p:nvPr userDrawn="1"/>
          </p:nvSpPr>
          <p:spPr bwMode="auto">
            <a:xfrm>
              <a:off x="8537606" y="6550734"/>
              <a:ext cx="91034" cy="90659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2"/>
            <p:cNvSpPr>
              <a:spLocks/>
            </p:cNvSpPr>
            <p:nvPr userDrawn="1"/>
          </p:nvSpPr>
          <p:spPr bwMode="auto">
            <a:xfrm>
              <a:off x="8230810" y="6550546"/>
              <a:ext cx="102915" cy="90659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rgbClr val="5CB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9391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 : forme 32"/>
          <p:cNvSpPr>
            <a:spLocks/>
          </p:cNvSpPr>
          <p:nvPr userDrawn="1"/>
        </p:nvSpPr>
        <p:spPr bwMode="auto">
          <a:xfrm>
            <a:off x="6056319" y="0"/>
            <a:ext cx="3089558" cy="5143500"/>
          </a:xfrm>
          <a:custGeom>
            <a:avLst/>
            <a:gdLst>
              <a:gd name="connsiteX0" fmla="*/ 3050999 w 3089558"/>
              <a:gd name="connsiteY0" fmla="*/ 0 h 6858000"/>
              <a:gd name="connsiteX1" fmla="*/ 3089558 w 3089558"/>
              <a:gd name="connsiteY1" fmla="*/ 0 h 6858000"/>
              <a:gd name="connsiteX2" fmla="*/ 3089558 w 3089558"/>
              <a:gd name="connsiteY2" fmla="*/ 6858000 h 6858000"/>
              <a:gd name="connsiteX3" fmla="*/ 0 w 30895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558" h="6858000">
                <a:moveTo>
                  <a:pt x="3050999" y="0"/>
                </a:moveTo>
                <a:lnTo>
                  <a:pt x="3089558" y="0"/>
                </a:lnTo>
                <a:lnTo>
                  <a:pt x="30895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5" name="Forme libre : forme 24"/>
          <p:cNvSpPr>
            <a:spLocks/>
          </p:cNvSpPr>
          <p:nvPr userDrawn="1"/>
        </p:nvSpPr>
        <p:spPr bwMode="auto">
          <a:xfrm>
            <a:off x="0" y="0"/>
            <a:ext cx="5576454" cy="5143500"/>
          </a:xfrm>
          <a:custGeom>
            <a:avLst/>
            <a:gdLst>
              <a:gd name="connsiteX0" fmla="*/ 0 w 5576454"/>
              <a:gd name="connsiteY0" fmla="*/ 0 h 6858000"/>
              <a:gd name="connsiteX1" fmla="*/ 5576454 w 5576454"/>
              <a:gd name="connsiteY1" fmla="*/ 0 h 6858000"/>
              <a:gd name="connsiteX2" fmla="*/ 2525454 w 5576454"/>
              <a:gd name="connsiteY2" fmla="*/ 6858000 h 6858000"/>
              <a:gd name="connsiteX3" fmla="*/ 0 w 5576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454" h="6858000">
                <a:moveTo>
                  <a:pt x="0" y="0"/>
                </a:moveTo>
                <a:lnTo>
                  <a:pt x="5576454" y="0"/>
                </a:lnTo>
                <a:lnTo>
                  <a:pt x="25254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3" name="Forme libre : forme 22"/>
          <p:cNvSpPr>
            <a:spLocks/>
          </p:cNvSpPr>
          <p:nvPr userDrawn="1"/>
        </p:nvSpPr>
        <p:spPr bwMode="auto">
          <a:xfrm>
            <a:off x="0" y="0"/>
            <a:ext cx="6389254" cy="5143500"/>
          </a:xfrm>
          <a:custGeom>
            <a:avLst/>
            <a:gdLst>
              <a:gd name="connsiteX0" fmla="*/ 0 w 6389254"/>
              <a:gd name="connsiteY0" fmla="*/ 0 h 6858000"/>
              <a:gd name="connsiteX1" fmla="*/ 6389254 w 6389254"/>
              <a:gd name="connsiteY1" fmla="*/ 0 h 6858000"/>
              <a:gd name="connsiteX2" fmla="*/ 3338254 w 6389254"/>
              <a:gd name="connsiteY2" fmla="*/ 6858000 h 6858000"/>
              <a:gd name="connsiteX3" fmla="*/ 0 w 63892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9254" h="6858000">
                <a:moveTo>
                  <a:pt x="0" y="0"/>
                </a:moveTo>
                <a:lnTo>
                  <a:pt x="6389254" y="0"/>
                </a:lnTo>
                <a:lnTo>
                  <a:pt x="33382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1" name="Forme libre : forme 20"/>
          <p:cNvSpPr>
            <a:spLocks/>
          </p:cNvSpPr>
          <p:nvPr userDrawn="1"/>
        </p:nvSpPr>
        <p:spPr bwMode="auto">
          <a:xfrm>
            <a:off x="0" y="0"/>
            <a:ext cx="6084454" cy="5143500"/>
          </a:xfrm>
          <a:custGeom>
            <a:avLst/>
            <a:gdLst>
              <a:gd name="connsiteX0" fmla="*/ 0 w 6084454"/>
              <a:gd name="connsiteY0" fmla="*/ 0 h 6858000"/>
              <a:gd name="connsiteX1" fmla="*/ 6084454 w 6084454"/>
              <a:gd name="connsiteY1" fmla="*/ 0 h 6858000"/>
              <a:gd name="connsiteX2" fmla="*/ 3033454 w 6084454"/>
              <a:gd name="connsiteY2" fmla="*/ 6858000 h 6858000"/>
              <a:gd name="connsiteX3" fmla="*/ 0 w 6084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4454" h="6858000">
                <a:moveTo>
                  <a:pt x="0" y="0"/>
                </a:moveTo>
                <a:lnTo>
                  <a:pt x="6084454" y="0"/>
                </a:lnTo>
                <a:lnTo>
                  <a:pt x="30334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30" name="Forme libre : forme 29"/>
          <p:cNvSpPr>
            <a:spLocks/>
          </p:cNvSpPr>
          <p:nvPr userDrawn="1"/>
        </p:nvSpPr>
        <p:spPr bwMode="auto">
          <a:xfrm>
            <a:off x="5853119" y="0"/>
            <a:ext cx="3292759" cy="5143500"/>
          </a:xfrm>
          <a:custGeom>
            <a:avLst/>
            <a:gdLst>
              <a:gd name="connsiteX0" fmla="*/ 3051000 w 3292759"/>
              <a:gd name="connsiteY0" fmla="*/ 0 h 6858000"/>
              <a:gd name="connsiteX1" fmla="*/ 3292759 w 3292759"/>
              <a:gd name="connsiteY1" fmla="*/ 0 h 6858000"/>
              <a:gd name="connsiteX2" fmla="*/ 3292759 w 3292759"/>
              <a:gd name="connsiteY2" fmla="*/ 6858000 h 6858000"/>
              <a:gd name="connsiteX3" fmla="*/ 0 w 329275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759" h="6858000">
                <a:moveTo>
                  <a:pt x="3051000" y="0"/>
                </a:moveTo>
                <a:lnTo>
                  <a:pt x="3292759" y="0"/>
                </a:lnTo>
                <a:lnTo>
                  <a:pt x="329275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7" name="Forme libre : forme 26"/>
          <p:cNvSpPr>
            <a:spLocks/>
          </p:cNvSpPr>
          <p:nvPr userDrawn="1"/>
        </p:nvSpPr>
        <p:spPr bwMode="auto">
          <a:xfrm>
            <a:off x="7158279" y="1792723"/>
            <a:ext cx="1987599" cy="3350777"/>
          </a:xfrm>
          <a:custGeom>
            <a:avLst/>
            <a:gdLst>
              <a:gd name="connsiteX0" fmla="*/ 1987599 w 1987599"/>
              <a:gd name="connsiteY0" fmla="*/ 0 h 4467702"/>
              <a:gd name="connsiteX1" fmla="*/ 1987599 w 1987599"/>
              <a:gd name="connsiteY1" fmla="*/ 4467702 h 4467702"/>
              <a:gd name="connsiteX2" fmla="*/ 0 w 1987599"/>
              <a:gd name="connsiteY2" fmla="*/ 4467702 h 446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7599" h="4467702">
                <a:moveTo>
                  <a:pt x="1987599" y="0"/>
                </a:moveTo>
                <a:lnTo>
                  <a:pt x="1987599" y="4467702"/>
                </a:lnTo>
                <a:lnTo>
                  <a:pt x="0" y="4467702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3" name="Espace réservé du texte 72"/>
          <p:cNvSpPr>
            <a:spLocks noGrp="1"/>
          </p:cNvSpPr>
          <p:nvPr userDrawn="1">
            <p:ph type="body" sz="quarter" idx="10"/>
          </p:nvPr>
        </p:nvSpPr>
        <p:spPr>
          <a:xfrm>
            <a:off x="429940" y="1699513"/>
            <a:ext cx="3272110" cy="107721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 b="1" cap="all" baseline="0">
                <a:solidFill>
                  <a:schemeClr val="tx2"/>
                </a:solidFill>
              </a:defRPr>
            </a:lvl2pPr>
            <a:lvl3pPr marL="0" indent="0">
              <a:spcBef>
                <a:spcPts val="2400"/>
              </a:spcBef>
              <a:buNone/>
              <a:defRPr sz="1200" cap="all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cxnSp>
        <p:nvCxnSpPr>
          <p:cNvPr id="24" name="Connecteur droit 23"/>
          <p:cNvCxnSpPr>
            <a:cxnSpLocks/>
          </p:cNvCxnSpPr>
          <p:nvPr userDrawn="1"/>
        </p:nvCxnSpPr>
        <p:spPr>
          <a:xfrm>
            <a:off x="529591" y="2873551"/>
            <a:ext cx="188595" cy="0"/>
          </a:xfrm>
          <a:prstGeom prst="line">
            <a:avLst/>
          </a:prstGeom>
          <a:ln w="19050" cap="sq">
            <a:solidFill>
              <a:schemeClr val="tx2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44539"/>
            <a:ext cx="3271838" cy="664369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Sous titre </a:t>
            </a:r>
            <a:r>
              <a:rPr lang="en-GB" dirty="0" err="1"/>
              <a:t>ici</a:t>
            </a:r>
            <a:endParaRPr lang="en-GB" dirty="0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DF4A0AB1-6A2D-49F8-B0D6-422DA891DF66}"/>
              </a:ext>
            </a:extLst>
          </p:cNvPr>
          <p:cNvGrpSpPr/>
          <p:nvPr userDrawn="1"/>
        </p:nvGrpSpPr>
        <p:grpSpPr>
          <a:xfrm>
            <a:off x="509975" y="252519"/>
            <a:ext cx="2558105" cy="597238"/>
            <a:chOff x="509975" y="447675"/>
            <a:chExt cx="2558105" cy="597238"/>
          </a:xfrm>
        </p:grpSpPr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755F7017-4D5F-4B03-8AF1-3422012960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1203" y="659419"/>
              <a:ext cx="457985" cy="384540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627F1046-62E5-4FD6-9863-05D77CFF52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4107" y="447675"/>
              <a:ext cx="391855" cy="589766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5F68834F-957F-4BA4-BA1B-06265386E6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5961" y="658624"/>
              <a:ext cx="462119" cy="386289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BFC6CD5D-F154-486E-B5DD-1B5F8CC5CA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975" y="658624"/>
              <a:ext cx="437320" cy="384540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5978D81-F0C3-4D96-BE6E-5DE0437F2E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6764" y="659419"/>
              <a:ext cx="386132" cy="384540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C9D765B5-E796-4BAA-B653-05311DBF8E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456" y="658624"/>
              <a:ext cx="436525" cy="384540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AE141471-24C2-4895-9243-3B2A008A5B2B}"/>
              </a:ext>
            </a:extLst>
          </p:cNvPr>
          <p:cNvCxnSpPr>
            <a:cxnSpLocks/>
          </p:cNvCxnSpPr>
          <p:nvPr userDrawn="1"/>
        </p:nvCxnSpPr>
        <p:spPr>
          <a:xfrm flipH="1">
            <a:off x="8391526" y="1447800"/>
            <a:ext cx="952499" cy="1619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BECEC9E-FA9A-4539-8D8D-6E1F07FA0157}"/>
              </a:ext>
            </a:extLst>
          </p:cNvPr>
          <p:cNvCxnSpPr>
            <a:cxnSpLocks/>
          </p:cNvCxnSpPr>
          <p:nvPr userDrawn="1"/>
        </p:nvCxnSpPr>
        <p:spPr>
          <a:xfrm flipH="1">
            <a:off x="6286501" y="3067050"/>
            <a:ext cx="1000124" cy="1714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6BE83113-8BAF-4494-B240-D24D1892B876}"/>
              </a:ext>
            </a:extLst>
          </p:cNvPr>
          <p:cNvCxnSpPr>
            <a:cxnSpLocks/>
          </p:cNvCxnSpPr>
          <p:nvPr userDrawn="1"/>
        </p:nvCxnSpPr>
        <p:spPr>
          <a:xfrm flipH="1">
            <a:off x="3943351" y="1514475"/>
            <a:ext cx="1238249" cy="2094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10">
            <a:extLst>
              <a:ext uri="{FF2B5EF4-FFF2-40B4-BE49-F238E27FC236}">
                <a16:creationId xmlns:a16="http://schemas.microsoft.com/office/drawing/2014/main" id="{21DDC142-F2C5-469C-A503-60742BDA7D29}"/>
              </a:ext>
            </a:extLst>
          </p:cNvPr>
          <p:cNvSpPr>
            <a:spLocks/>
          </p:cNvSpPr>
          <p:nvPr userDrawn="1"/>
        </p:nvSpPr>
        <p:spPr bwMode="auto">
          <a:xfrm>
            <a:off x="-499414" y="1318989"/>
            <a:ext cx="1190902" cy="1838266"/>
          </a:xfrm>
          <a:custGeom>
            <a:avLst/>
            <a:gdLst>
              <a:gd name="T0" fmla="*/ 0 w 2099"/>
              <a:gd name="T1" fmla="*/ 4320 h 4320"/>
              <a:gd name="T2" fmla="*/ 174 w 2099"/>
              <a:gd name="T3" fmla="*/ 4320 h 4320"/>
              <a:gd name="T4" fmla="*/ 2099 w 2099"/>
              <a:gd name="T5" fmla="*/ 0 h 4320"/>
              <a:gd name="T6" fmla="*/ 1925 w 2099"/>
              <a:gd name="T7" fmla="*/ 0 h 4320"/>
              <a:gd name="T8" fmla="*/ 0 w 2099"/>
              <a:gd name="T9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9" h="4320">
                <a:moveTo>
                  <a:pt x="0" y="4320"/>
                </a:moveTo>
                <a:lnTo>
                  <a:pt x="174" y="4320"/>
                </a:lnTo>
                <a:lnTo>
                  <a:pt x="2099" y="0"/>
                </a:lnTo>
                <a:lnTo>
                  <a:pt x="1925" y="0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94444E-6 3.33333E-6 L 1.94444E-6 -0.15394 " pathEditMode="relative" rAng="0" ptsTypes="AA">
                                      <p:cBhvr>
                                        <p:cTn id="36" dur="750" spd="-100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77778E-6 -1.48148E-6 L 2.77778E-6 -0.19792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0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94444E-6 2.22222E-6 L 1.94444E-6 -0.15394 " pathEditMode="relative" rAng="0" ptsTypes="AA">
                                      <p:cBhvr>
                                        <p:cTn id="43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5.55556E-7 -2.22222E-6 L 5.55556E-7 -0.21736 " pathEditMode="relative" rAng="0" ptsTypes="AA">
                                      <p:cBhvr>
                                        <p:cTn id="48" dur="750" spd="-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8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1.48148E-6 L 0.10139 -0.30486 " pathEditMode="relative" rAng="0" ptsTypes="AA">
                                      <p:cBhvr>
                                        <p:cTn id="56" dur="12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52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-4.07407E-6 L -0.14167 0.41088 " pathEditMode="relative" rAng="0" ptsTypes="AA">
                                      <p:cBhvr>
                                        <p:cTn id="61" dur="12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053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3.7037E-7 L 0.22639 -0.67708 " pathEditMode="relative" rAng="0" ptsTypes="AA">
                                      <p:cBhvr>
                                        <p:cTn id="66" dur="125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3386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11111E-6 1.85185E-6 L -0.1151 0.34282 " pathEditMode="relative" rAng="0" ptsTypes="AA">
                                      <p:cBhvr>
                                        <p:cTn id="71" dur="125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25" grpId="0" animBg="1"/>
      <p:bldP spid="25" grpId="1" animBg="1"/>
      <p:bldP spid="25" grpId="2" animBg="1"/>
      <p:bldP spid="23" grpId="0" animBg="1"/>
      <p:bldP spid="23" grpId="1" animBg="1"/>
      <p:bldP spid="23" grpId="2" animBg="1"/>
      <p:bldP spid="21" grpId="0" animBg="1"/>
      <p:bldP spid="21" grpId="1" animBg="1"/>
      <p:bldP spid="21" grpId="2" animBg="1"/>
      <p:bldP spid="30" grpId="0" animBg="1"/>
      <p:bldP spid="30" grpId="1" animBg="1"/>
      <p:bldP spid="30" grpId="2" animBg="1"/>
      <p:bldP spid="27" grpId="0" animBg="1"/>
      <p:bldP spid="27" grpId="1" animBg="1"/>
      <p:bldP spid="27" grpId="2" animBg="1"/>
      <p:bldP spid="73" grpId="0" uiExpand="1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1" uiExpand="1" build="allAtOnce">
        <p:tmplLst>
          <p:tmpl lvl="1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1.94444E-6 3.33333E-6 L 1.94444E-6 -0.15394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7708"/>
                    </p:animMotion>
                  </p:childTnLst>
                </p:cTn>
              </p:par>
            </p:tnLst>
          </p:tmpl>
          <p:tmpl lvl="2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2.77778E-6 -1.48148E-6 L 2.77778E-6 -0.19792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9907"/>
                    </p:animMotion>
                  </p:childTnLst>
                </p:cTn>
              </p:par>
            </p:tnLst>
          </p:tmpl>
          <p:tmpl lvl="3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4.44444E-6 -2.22222E-6 L 4.44444E-6 -0.21736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0880"/>
                    </p:animMotion>
                  </p:childTnLst>
                </p:cTn>
              </p:par>
            </p:tnLst>
          </p:tmpl>
        </p:tmplLst>
      </p:bldP>
      <p:bldP spid="3" grpId="0" build="allAtOnce"/>
      <p:bldP spid="3" grpId="1" build="allAtOnce">
        <p:tmplLst>
          <p:tmpl lvl="1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5.55556E-7 -2.22222E-6 L 5.55556E-7 -0.21736 " pathEditMode="relative" rAng="0" ptsTypes="AA">
                      <p:cBhvr>
                        <p:cTn dur="750" spd="-100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0880"/>
                    </p:animMotion>
                  </p:childTnLst>
                </p:cTn>
              </p:par>
            </p:tnLst>
          </p:tmpl>
        </p:tmplLst>
      </p:bldP>
      <p:bldP spid="58" grpId="0" animBg="1"/>
      <p:bldP spid="58" grpId="1" animBg="1"/>
      <p:bldP spid="58" grpId="2" animBg="1"/>
      <p:bldP spid="58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393700" y="1016794"/>
            <a:ext cx="2597150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3273425" y="1016794"/>
            <a:ext cx="2597150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6153150" y="1016794"/>
            <a:ext cx="2597150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561525"/>
            <a:ext cx="8351838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en-GB" dirty="0" smtClean="0"/>
              <a:t> Sous-titre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24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ock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393700" y="1885950"/>
            <a:ext cx="2597150" cy="2747963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3273425" y="1885950"/>
            <a:ext cx="2597150" cy="2747963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6153150" y="1885950"/>
            <a:ext cx="2597150" cy="2747963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33E1AC-84F0-4043-AF84-9085FE11C697}"/>
              </a:ext>
            </a:extLst>
          </p:cNvPr>
          <p:cNvSpPr/>
          <p:nvPr userDrawn="1"/>
        </p:nvSpPr>
        <p:spPr>
          <a:xfrm>
            <a:off x="0" y="969986"/>
            <a:ext cx="2603500" cy="603543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BE0DF1-4955-4532-926B-3C3706932711}"/>
              </a:ext>
            </a:extLst>
          </p:cNvPr>
          <p:cNvSpPr/>
          <p:nvPr userDrawn="1"/>
        </p:nvSpPr>
        <p:spPr>
          <a:xfrm>
            <a:off x="1" y="969986"/>
            <a:ext cx="9144000" cy="603543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CDC6C8-E804-4ED0-86D0-88D93E2A62B9}"/>
              </a:ext>
            </a:extLst>
          </p:cNvPr>
          <p:cNvSpPr/>
          <p:nvPr userDrawn="1"/>
        </p:nvSpPr>
        <p:spPr>
          <a:xfrm>
            <a:off x="0" y="969986"/>
            <a:ext cx="3505200" cy="603543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A6D1C2-E3BC-42FF-84CA-D19D47502C0D}"/>
              </a:ext>
            </a:extLst>
          </p:cNvPr>
          <p:cNvSpPr/>
          <p:nvPr userDrawn="1"/>
        </p:nvSpPr>
        <p:spPr>
          <a:xfrm>
            <a:off x="0" y="969986"/>
            <a:ext cx="2070101" cy="603543"/>
          </a:xfrm>
          <a:prstGeom prst="rect">
            <a:avLst/>
          </a:prstGeom>
          <a:solidFill>
            <a:schemeClr val="tx2">
              <a:alpha val="4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9748F-4281-48DE-8FB3-722CDF872F92}"/>
              </a:ext>
            </a:extLst>
          </p:cNvPr>
          <p:cNvSpPr/>
          <p:nvPr userDrawn="1"/>
        </p:nvSpPr>
        <p:spPr>
          <a:xfrm>
            <a:off x="8520328" y="969986"/>
            <a:ext cx="623673" cy="603543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250C13-AA55-4699-A85D-41924287CE5E}"/>
              </a:ext>
            </a:extLst>
          </p:cNvPr>
          <p:cNvSpPr/>
          <p:nvPr userDrawn="1"/>
        </p:nvSpPr>
        <p:spPr>
          <a:xfrm>
            <a:off x="5168901" y="969986"/>
            <a:ext cx="3975100" cy="603543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39037C-8D87-452B-84CF-F12C2B106E27}"/>
              </a:ext>
            </a:extLst>
          </p:cNvPr>
          <p:cNvSpPr/>
          <p:nvPr userDrawn="1"/>
        </p:nvSpPr>
        <p:spPr>
          <a:xfrm>
            <a:off x="6889648" y="969986"/>
            <a:ext cx="2254353" cy="603543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66E946-D04D-4FCC-AD0C-AB111F23A54C}"/>
              </a:ext>
            </a:extLst>
          </p:cNvPr>
          <p:cNvSpPr/>
          <p:nvPr userDrawn="1"/>
        </p:nvSpPr>
        <p:spPr>
          <a:xfrm>
            <a:off x="7986928" y="969986"/>
            <a:ext cx="1157073" cy="603543"/>
          </a:xfrm>
          <a:prstGeom prst="rect">
            <a:avLst/>
          </a:prstGeom>
          <a:solidFill>
            <a:schemeClr val="tx2">
              <a:alpha val="3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4DDC79-BBC6-4029-904E-03C445404339}"/>
              </a:ext>
            </a:extLst>
          </p:cNvPr>
          <p:cNvSpPr/>
          <p:nvPr userDrawn="1"/>
        </p:nvSpPr>
        <p:spPr>
          <a:xfrm>
            <a:off x="6464301" y="969986"/>
            <a:ext cx="2679700" cy="603543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5FDD5-2462-45AB-A178-3469F7C425D7}"/>
              </a:ext>
            </a:extLst>
          </p:cNvPr>
          <p:cNvSpPr/>
          <p:nvPr userDrawn="1"/>
        </p:nvSpPr>
        <p:spPr>
          <a:xfrm>
            <a:off x="0" y="969986"/>
            <a:ext cx="1320800" cy="603543"/>
          </a:xfrm>
          <a:prstGeom prst="rect">
            <a:avLst/>
          </a:prstGeom>
          <a:solidFill>
            <a:schemeClr val="tx2">
              <a:alpha val="5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156B6BB-60CD-4D94-BC45-27A4F6C18A99}"/>
              </a:ext>
            </a:extLst>
          </p:cNvPr>
          <p:cNvCxnSpPr>
            <a:cxnSpLocks/>
          </p:cNvCxnSpPr>
          <p:nvPr userDrawn="1"/>
        </p:nvCxnSpPr>
        <p:spPr>
          <a:xfrm>
            <a:off x="1317915" y="1092371"/>
            <a:ext cx="0" cy="3790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4D93C13-C5FA-4C2E-8EE8-7E6CFCFA33B2}"/>
              </a:ext>
            </a:extLst>
          </p:cNvPr>
          <p:cNvCxnSpPr>
            <a:cxnSpLocks/>
          </p:cNvCxnSpPr>
          <p:nvPr userDrawn="1"/>
        </p:nvCxnSpPr>
        <p:spPr>
          <a:xfrm>
            <a:off x="2600615" y="1049018"/>
            <a:ext cx="0" cy="2848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24E7E77-58A8-4786-9A40-7D90AA04DD12}"/>
              </a:ext>
            </a:extLst>
          </p:cNvPr>
          <p:cNvCxnSpPr>
            <a:cxnSpLocks/>
          </p:cNvCxnSpPr>
          <p:nvPr userDrawn="1"/>
        </p:nvCxnSpPr>
        <p:spPr>
          <a:xfrm>
            <a:off x="5172365" y="1168128"/>
            <a:ext cx="0" cy="313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FBE160C-981E-4596-9A01-2D59E1F630A2}"/>
              </a:ext>
            </a:extLst>
          </p:cNvPr>
          <p:cNvCxnSpPr>
            <a:cxnSpLocks/>
          </p:cNvCxnSpPr>
          <p:nvPr userDrawn="1"/>
        </p:nvCxnSpPr>
        <p:spPr>
          <a:xfrm>
            <a:off x="8525165" y="1142927"/>
            <a:ext cx="0" cy="2589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0C91BCA4-43DE-42FC-B0FB-24AF9C1B2538}"/>
              </a:ext>
            </a:extLst>
          </p:cNvPr>
          <p:cNvCxnSpPr>
            <a:cxnSpLocks/>
          </p:cNvCxnSpPr>
          <p:nvPr userDrawn="1"/>
        </p:nvCxnSpPr>
        <p:spPr>
          <a:xfrm>
            <a:off x="6893215" y="1294184"/>
            <a:ext cx="0" cy="194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ock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393700" y="1885950"/>
            <a:ext cx="2597150" cy="2747963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3273425" y="1885950"/>
            <a:ext cx="2597150" cy="2747963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6153150" y="1885950"/>
            <a:ext cx="2597150" cy="2747963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561525"/>
            <a:ext cx="8351838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en-GB" dirty="0" smtClean="0"/>
              <a:t> Sous-titre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ED7D8-0828-4D48-925E-DC3D72F766E1}"/>
              </a:ext>
            </a:extLst>
          </p:cNvPr>
          <p:cNvSpPr/>
          <p:nvPr userDrawn="1"/>
        </p:nvSpPr>
        <p:spPr>
          <a:xfrm>
            <a:off x="0" y="969986"/>
            <a:ext cx="2603500" cy="603543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EC06B-C4AD-44CF-BB44-B688BDF7A853}"/>
              </a:ext>
            </a:extLst>
          </p:cNvPr>
          <p:cNvSpPr/>
          <p:nvPr userDrawn="1"/>
        </p:nvSpPr>
        <p:spPr>
          <a:xfrm>
            <a:off x="1" y="969986"/>
            <a:ext cx="9144000" cy="603543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AFF40-1EB0-4226-9BC5-D20335A46687}"/>
              </a:ext>
            </a:extLst>
          </p:cNvPr>
          <p:cNvSpPr/>
          <p:nvPr userDrawn="1"/>
        </p:nvSpPr>
        <p:spPr>
          <a:xfrm>
            <a:off x="0" y="969986"/>
            <a:ext cx="3505200" cy="603543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AA701-C700-4F5E-95C8-80281E80062B}"/>
              </a:ext>
            </a:extLst>
          </p:cNvPr>
          <p:cNvSpPr/>
          <p:nvPr userDrawn="1"/>
        </p:nvSpPr>
        <p:spPr>
          <a:xfrm>
            <a:off x="0" y="969986"/>
            <a:ext cx="2070101" cy="603543"/>
          </a:xfrm>
          <a:prstGeom prst="rect">
            <a:avLst/>
          </a:prstGeom>
          <a:solidFill>
            <a:schemeClr val="tx2">
              <a:alpha val="4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9DA32D-DF5D-4EB2-B99C-4D41B2BDEAB9}"/>
              </a:ext>
            </a:extLst>
          </p:cNvPr>
          <p:cNvSpPr/>
          <p:nvPr userDrawn="1"/>
        </p:nvSpPr>
        <p:spPr>
          <a:xfrm>
            <a:off x="8520328" y="969986"/>
            <a:ext cx="623673" cy="603543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4EDE5B-368D-4A11-A16F-17ADC2847DE1}"/>
              </a:ext>
            </a:extLst>
          </p:cNvPr>
          <p:cNvSpPr/>
          <p:nvPr userDrawn="1"/>
        </p:nvSpPr>
        <p:spPr>
          <a:xfrm>
            <a:off x="5168901" y="969986"/>
            <a:ext cx="3975100" cy="603543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D458E3-B7B0-4A93-B0D4-4062FFD3D2B8}"/>
              </a:ext>
            </a:extLst>
          </p:cNvPr>
          <p:cNvSpPr/>
          <p:nvPr userDrawn="1"/>
        </p:nvSpPr>
        <p:spPr>
          <a:xfrm>
            <a:off x="6889648" y="969986"/>
            <a:ext cx="2254353" cy="603543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D51208-220D-44F3-A469-EB4CFEF4CBD1}"/>
              </a:ext>
            </a:extLst>
          </p:cNvPr>
          <p:cNvSpPr/>
          <p:nvPr userDrawn="1"/>
        </p:nvSpPr>
        <p:spPr>
          <a:xfrm>
            <a:off x="7986928" y="969986"/>
            <a:ext cx="1157073" cy="603543"/>
          </a:xfrm>
          <a:prstGeom prst="rect">
            <a:avLst/>
          </a:prstGeom>
          <a:solidFill>
            <a:schemeClr val="tx2">
              <a:alpha val="3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3C7F03-50A2-438D-AAB5-382780A1ECC4}"/>
              </a:ext>
            </a:extLst>
          </p:cNvPr>
          <p:cNvSpPr/>
          <p:nvPr userDrawn="1"/>
        </p:nvSpPr>
        <p:spPr>
          <a:xfrm>
            <a:off x="6464301" y="969986"/>
            <a:ext cx="2679700" cy="603543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A1278C-3BBE-49A0-8BE1-595DFC8F076A}"/>
              </a:ext>
            </a:extLst>
          </p:cNvPr>
          <p:cNvSpPr/>
          <p:nvPr userDrawn="1"/>
        </p:nvSpPr>
        <p:spPr>
          <a:xfrm>
            <a:off x="0" y="969986"/>
            <a:ext cx="1320800" cy="603543"/>
          </a:xfrm>
          <a:prstGeom prst="rect">
            <a:avLst/>
          </a:prstGeom>
          <a:solidFill>
            <a:schemeClr val="tx2">
              <a:alpha val="5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ECCE14D-6FD9-4F8D-8434-0E735A93A3EC}"/>
              </a:ext>
            </a:extLst>
          </p:cNvPr>
          <p:cNvCxnSpPr>
            <a:cxnSpLocks/>
          </p:cNvCxnSpPr>
          <p:nvPr userDrawn="1"/>
        </p:nvCxnSpPr>
        <p:spPr>
          <a:xfrm>
            <a:off x="1317915" y="1092371"/>
            <a:ext cx="0" cy="3790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3825C41-4E9E-4848-845B-D8761F4DFB29}"/>
              </a:ext>
            </a:extLst>
          </p:cNvPr>
          <p:cNvCxnSpPr>
            <a:cxnSpLocks/>
          </p:cNvCxnSpPr>
          <p:nvPr userDrawn="1"/>
        </p:nvCxnSpPr>
        <p:spPr>
          <a:xfrm>
            <a:off x="2600615" y="1049018"/>
            <a:ext cx="0" cy="2848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6C45FE3-807B-405D-AFFE-4BCD5735B263}"/>
              </a:ext>
            </a:extLst>
          </p:cNvPr>
          <p:cNvCxnSpPr>
            <a:cxnSpLocks/>
          </p:cNvCxnSpPr>
          <p:nvPr userDrawn="1"/>
        </p:nvCxnSpPr>
        <p:spPr>
          <a:xfrm>
            <a:off x="5172365" y="1168128"/>
            <a:ext cx="0" cy="313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63D6975-A51A-4BB4-81FC-2B7E8518BC9D}"/>
              </a:ext>
            </a:extLst>
          </p:cNvPr>
          <p:cNvCxnSpPr>
            <a:cxnSpLocks/>
          </p:cNvCxnSpPr>
          <p:nvPr userDrawn="1"/>
        </p:nvCxnSpPr>
        <p:spPr>
          <a:xfrm>
            <a:off x="8525165" y="1142927"/>
            <a:ext cx="0" cy="2589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C44F9A1-89D7-4C1F-B80A-F363006249AD}"/>
              </a:ext>
            </a:extLst>
          </p:cNvPr>
          <p:cNvCxnSpPr>
            <a:cxnSpLocks/>
          </p:cNvCxnSpPr>
          <p:nvPr userDrawn="1"/>
        </p:nvCxnSpPr>
        <p:spPr>
          <a:xfrm>
            <a:off x="6893215" y="1294184"/>
            <a:ext cx="0" cy="194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5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0" y="781050"/>
            <a:ext cx="9144000" cy="1790700"/>
          </a:xfr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>
              <a:defRPr lang="fr-FR"/>
            </a:lvl1pPr>
          </a:lstStyle>
          <a:p>
            <a:pPr marL="0" lvl="0" indent="0" algn="ctr">
              <a:buNone/>
            </a:pP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393700" y="2708673"/>
            <a:ext cx="8351838" cy="1925240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8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657851" y="-1"/>
            <a:ext cx="4219771" cy="51435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8575" y="-1"/>
            <a:ext cx="3390900" cy="51435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096125" y="-1"/>
            <a:ext cx="2586038" cy="51435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305676" y="-1"/>
            <a:ext cx="2163465" cy="51435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153400" y="-1"/>
            <a:ext cx="1157264" cy="5143501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955694" y="-1"/>
            <a:ext cx="3984643" cy="51435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692578" y="-1"/>
            <a:ext cx="3435778" cy="51435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475297" y="-1"/>
            <a:ext cx="2094546" cy="51435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319330" y="-1"/>
            <a:ext cx="1109903" cy="5143501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H="1">
            <a:off x="2552698" y="0"/>
            <a:ext cx="5076825" cy="514350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cxnSpLocks/>
          </p:cNvCxnSpPr>
          <p:nvPr userDrawn="1"/>
        </p:nvCxnSpPr>
        <p:spPr>
          <a:xfrm>
            <a:off x="8172925" y="152677"/>
            <a:ext cx="0" cy="7474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cxnSpLocks/>
          </p:cNvCxnSpPr>
          <p:nvPr userDrawn="1"/>
        </p:nvCxnSpPr>
        <p:spPr>
          <a:xfrm>
            <a:off x="7649527" y="2960171"/>
            <a:ext cx="0" cy="16189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771524" y="1724303"/>
            <a:ext cx="0" cy="15832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6" name="Connecteur droit 25"/>
          <p:cNvCxnSpPr>
            <a:cxnSpLocks/>
          </p:cNvCxnSpPr>
          <p:nvPr userDrawn="1"/>
        </p:nvCxnSpPr>
        <p:spPr>
          <a:xfrm>
            <a:off x="624735" y="4900612"/>
            <a:ext cx="0" cy="8910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13">
            <a:extLst>
              <a:ext uri="{FF2B5EF4-FFF2-40B4-BE49-F238E27FC236}">
                <a16:creationId xmlns:a16="http://schemas.microsoft.com/office/drawing/2014/main" id="{44C7E6C4-DBC1-4027-8000-4E652EE7D983}"/>
              </a:ext>
            </a:extLst>
          </p:cNvPr>
          <p:cNvGrpSpPr>
            <a:grpSpLocks/>
          </p:cNvGrpSpPr>
          <p:nvPr userDrawn="1"/>
        </p:nvGrpSpPr>
        <p:grpSpPr bwMode="black">
          <a:xfrm>
            <a:off x="8142286" y="4848907"/>
            <a:ext cx="603098" cy="140805"/>
            <a:chOff x="8142287" y="6500813"/>
            <a:chExt cx="603098" cy="140805"/>
          </a:xfrm>
          <a:solidFill>
            <a:schemeClr val="bg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4D39D894-1284-4EB8-9828-ACC43A44B36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411342" y="6550734"/>
              <a:ext cx="107974" cy="90659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784416BB-A2A3-46AE-A795-C57EBED600A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43657" y="6500813"/>
              <a:ext cx="92384" cy="139044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F1E469E7-B2E5-4451-A6CB-0B9F14F0706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36436" y="6550546"/>
              <a:ext cx="108949" cy="91072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36B6523F-0EBB-4E9D-B6D3-6BF525D0841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42287" y="6550546"/>
              <a:ext cx="103102" cy="90659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3AC9D022-B373-49FA-9C74-7C096AFAA86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37606" y="6550734"/>
              <a:ext cx="91034" cy="90659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77AA5AFB-DE2A-4D38-9070-C15D1207DCA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30810" y="6550546"/>
              <a:ext cx="102915" cy="90659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528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561525"/>
            <a:ext cx="8351838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en-GB" dirty="0" smtClean="0"/>
              <a:t> Sous-titre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16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95288" y="4889032"/>
            <a:ext cx="148314" cy="111234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97072" y="4883093"/>
            <a:ext cx="428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7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4900612"/>
            <a:ext cx="3600" cy="891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9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43B4E816-2354-4B6F-BA69-81BF8F600659}"/>
              </a:ext>
            </a:extLst>
          </p:cNvPr>
          <p:cNvSpPr/>
          <p:nvPr userDrawn="1"/>
        </p:nvSpPr>
        <p:spPr>
          <a:xfrm>
            <a:off x="0" y="858568"/>
            <a:ext cx="6430420" cy="4284932"/>
          </a:xfrm>
          <a:custGeom>
            <a:avLst/>
            <a:gdLst>
              <a:gd name="connsiteX0" fmla="*/ 0 w 6430420"/>
              <a:gd name="connsiteY0" fmla="*/ 0 h 5713242"/>
              <a:gd name="connsiteX1" fmla="*/ 1180808 w 6430420"/>
              <a:gd name="connsiteY1" fmla="*/ 0 h 5713242"/>
              <a:gd name="connsiteX2" fmla="*/ 1719992 w 6430420"/>
              <a:gd name="connsiteY2" fmla="*/ 0 h 5713242"/>
              <a:gd name="connsiteX3" fmla="*/ 6430420 w 6430420"/>
              <a:gd name="connsiteY3" fmla="*/ 0 h 5713242"/>
              <a:gd name="connsiteX4" fmla="*/ 3877208 w 6430420"/>
              <a:gd name="connsiteY4" fmla="*/ 5713242 h 5713242"/>
              <a:gd name="connsiteX5" fmla="*/ 1719992 w 6430420"/>
              <a:gd name="connsiteY5" fmla="*/ 5713242 h 5713242"/>
              <a:gd name="connsiteX6" fmla="*/ 1180808 w 6430420"/>
              <a:gd name="connsiteY6" fmla="*/ 5713242 h 5713242"/>
              <a:gd name="connsiteX7" fmla="*/ 0 w 6430420"/>
              <a:gd name="connsiteY7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0420" h="5713242">
                <a:moveTo>
                  <a:pt x="0" y="0"/>
                </a:moveTo>
                <a:lnTo>
                  <a:pt x="1180808" y="0"/>
                </a:lnTo>
                <a:lnTo>
                  <a:pt x="1719992" y="0"/>
                </a:lnTo>
                <a:lnTo>
                  <a:pt x="6430420" y="0"/>
                </a:lnTo>
                <a:lnTo>
                  <a:pt x="3877208" y="5713242"/>
                </a:lnTo>
                <a:lnTo>
                  <a:pt x="1719992" y="5713242"/>
                </a:lnTo>
                <a:lnTo>
                  <a:pt x="1180808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0DEED606-6309-4BB2-AF1B-F935FF1696ED}"/>
              </a:ext>
            </a:extLst>
          </p:cNvPr>
          <p:cNvSpPr>
            <a:spLocks/>
          </p:cNvSpPr>
          <p:nvPr userDrawn="1"/>
        </p:nvSpPr>
        <p:spPr bwMode="auto">
          <a:xfrm>
            <a:off x="3959210" y="858568"/>
            <a:ext cx="5184790" cy="4284932"/>
          </a:xfrm>
          <a:custGeom>
            <a:avLst/>
            <a:gdLst>
              <a:gd name="connsiteX0" fmla="*/ 2553211 w 5184790"/>
              <a:gd name="connsiteY0" fmla="*/ 0 h 5713242"/>
              <a:gd name="connsiteX1" fmla="*/ 5184790 w 5184790"/>
              <a:gd name="connsiteY1" fmla="*/ 0 h 5713242"/>
              <a:gd name="connsiteX2" fmla="*/ 5184790 w 5184790"/>
              <a:gd name="connsiteY2" fmla="*/ 5713242 h 5713242"/>
              <a:gd name="connsiteX3" fmla="*/ 0 w 5184790"/>
              <a:gd name="connsiteY3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90" h="5713242">
                <a:moveTo>
                  <a:pt x="2553211" y="0"/>
                </a:moveTo>
                <a:lnTo>
                  <a:pt x="5184790" y="0"/>
                </a:lnTo>
                <a:lnTo>
                  <a:pt x="5184790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2588675F-8C4E-466A-B3DA-C2B01ECFB7B5}"/>
              </a:ext>
            </a:extLst>
          </p:cNvPr>
          <p:cNvSpPr>
            <a:spLocks/>
          </p:cNvSpPr>
          <p:nvPr userDrawn="1"/>
        </p:nvSpPr>
        <p:spPr bwMode="auto">
          <a:xfrm>
            <a:off x="5335051" y="858568"/>
            <a:ext cx="3808951" cy="4284932"/>
          </a:xfrm>
          <a:custGeom>
            <a:avLst/>
            <a:gdLst>
              <a:gd name="connsiteX0" fmla="*/ 2553213 w 3808951"/>
              <a:gd name="connsiteY0" fmla="*/ 0 h 5713242"/>
              <a:gd name="connsiteX1" fmla="*/ 3808951 w 3808951"/>
              <a:gd name="connsiteY1" fmla="*/ 0 h 5713242"/>
              <a:gd name="connsiteX2" fmla="*/ 3808951 w 3808951"/>
              <a:gd name="connsiteY2" fmla="*/ 5713242 h 5713242"/>
              <a:gd name="connsiteX3" fmla="*/ 0 w 3808951"/>
              <a:gd name="connsiteY3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8951" h="5713242">
                <a:moveTo>
                  <a:pt x="2553213" y="0"/>
                </a:moveTo>
                <a:lnTo>
                  <a:pt x="3808951" y="0"/>
                </a:lnTo>
                <a:lnTo>
                  <a:pt x="3808951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3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5978922B-72DA-4C6A-899C-3670E84B5F7D}"/>
              </a:ext>
            </a:extLst>
          </p:cNvPr>
          <p:cNvSpPr>
            <a:spLocks/>
          </p:cNvSpPr>
          <p:nvPr userDrawn="1"/>
        </p:nvSpPr>
        <p:spPr bwMode="auto">
          <a:xfrm>
            <a:off x="0" y="858570"/>
            <a:ext cx="2068262" cy="3471064"/>
          </a:xfrm>
          <a:custGeom>
            <a:avLst/>
            <a:gdLst>
              <a:gd name="connsiteX0" fmla="*/ 0 w 2068262"/>
              <a:gd name="connsiteY0" fmla="*/ 0 h 4628085"/>
              <a:gd name="connsiteX1" fmla="*/ 2068262 w 2068262"/>
              <a:gd name="connsiteY1" fmla="*/ 0 h 4628085"/>
              <a:gd name="connsiteX2" fmla="*/ 0 w 2068262"/>
              <a:gd name="connsiteY2" fmla="*/ 4628085 h 462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8262" h="4628085">
                <a:moveTo>
                  <a:pt x="0" y="0"/>
                </a:moveTo>
                <a:lnTo>
                  <a:pt x="2068262" y="0"/>
                </a:lnTo>
                <a:lnTo>
                  <a:pt x="0" y="4628085"/>
                </a:lnTo>
                <a:close/>
              </a:path>
            </a:pathLst>
          </a:custGeom>
          <a:solidFill>
            <a:schemeClr val="tx2">
              <a:alpha val="5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D8817E41-148D-4AD5-A94A-80DABA048A77}"/>
              </a:ext>
            </a:extLst>
          </p:cNvPr>
          <p:cNvSpPr>
            <a:spLocks/>
          </p:cNvSpPr>
          <p:nvPr userDrawn="1"/>
        </p:nvSpPr>
        <p:spPr bwMode="auto">
          <a:xfrm>
            <a:off x="8000820" y="3224958"/>
            <a:ext cx="1143180" cy="1918543"/>
          </a:xfrm>
          <a:custGeom>
            <a:avLst/>
            <a:gdLst>
              <a:gd name="connsiteX0" fmla="*/ 1143180 w 1143180"/>
              <a:gd name="connsiteY0" fmla="*/ 0 h 2558057"/>
              <a:gd name="connsiteX1" fmla="*/ 1143180 w 1143180"/>
              <a:gd name="connsiteY1" fmla="*/ 2558057 h 2558057"/>
              <a:gd name="connsiteX2" fmla="*/ 0 w 1143180"/>
              <a:gd name="connsiteY2" fmla="*/ 2558057 h 25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180" h="2558057">
                <a:moveTo>
                  <a:pt x="1143180" y="0"/>
                </a:moveTo>
                <a:lnTo>
                  <a:pt x="1143180" y="2558057"/>
                </a:lnTo>
                <a:lnTo>
                  <a:pt x="0" y="2558057"/>
                </a:lnTo>
                <a:close/>
              </a:path>
            </a:pathLst>
          </a:custGeom>
          <a:solidFill>
            <a:schemeClr val="tx2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85F2272B-ACF1-4B8A-83E8-97A5D1088EED}"/>
              </a:ext>
            </a:extLst>
          </p:cNvPr>
          <p:cNvSpPr>
            <a:spLocks/>
          </p:cNvSpPr>
          <p:nvPr userDrawn="1"/>
        </p:nvSpPr>
        <p:spPr bwMode="auto">
          <a:xfrm>
            <a:off x="4995838" y="858568"/>
            <a:ext cx="4148162" cy="4284932"/>
          </a:xfrm>
          <a:custGeom>
            <a:avLst/>
            <a:gdLst>
              <a:gd name="connsiteX0" fmla="*/ 2553211 w 4148162"/>
              <a:gd name="connsiteY0" fmla="*/ 0 h 5713242"/>
              <a:gd name="connsiteX1" fmla="*/ 4148162 w 4148162"/>
              <a:gd name="connsiteY1" fmla="*/ 0 h 5713242"/>
              <a:gd name="connsiteX2" fmla="*/ 4148162 w 4148162"/>
              <a:gd name="connsiteY2" fmla="*/ 5713242 h 5713242"/>
              <a:gd name="connsiteX3" fmla="*/ 0 w 4148162"/>
              <a:gd name="connsiteY3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162" h="5713242">
                <a:moveTo>
                  <a:pt x="2553211" y="0"/>
                </a:moveTo>
                <a:lnTo>
                  <a:pt x="4148162" y="0"/>
                </a:lnTo>
                <a:lnTo>
                  <a:pt x="4148162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A2216044-6992-4C3C-8505-DD91253AE5BA}"/>
              </a:ext>
            </a:extLst>
          </p:cNvPr>
          <p:cNvSpPr>
            <a:spLocks/>
          </p:cNvSpPr>
          <p:nvPr userDrawn="1"/>
        </p:nvSpPr>
        <p:spPr bwMode="auto">
          <a:xfrm>
            <a:off x="0" y="858568"/>
            <a:ext cx="1115762" cy="1872530"/>
          </a:xfrm>
          <a:custGeom>
            <a:avLst/>
            <a:gdLst>
              <a:gd name="connsiteX0" fmla="*/ 0 w 1115762"/>
              <a:gd name="connsiteY0" fmla="*/ 0 h 2496706"/>
              <a:gd name="connsiteX1" fmla="*/ 1115762 w 1115762"/>
              <a:gd name="connsiteY1" fmla="*/ 0 h 2496706"/>
              <a:gd name="connsiteX2" fmla="*/ 0 w 1115762"/>
              <a:gd name="connsiteY2" fmla="*/ 2496706 h 249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762" h="2496706">
                <a:moveTo>
                  <a:pt x="0" y="0"/>
                </a:moveTo>
                <a:lnTo>
                  <a:pt x="1115762" y="0"/>
                </a:lnTo>
                <a:lnTo>
                  <a:pt x="0" y="2496706"/>
                </a:lnTo>
                <a:close/>
              </a:path>
            </a:pathLst>
          </a:custGeom>
          <a:solidFill>
            <a:schemeClr val="tx2">
              <a:alpha val="5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2BA8CAC9-B825-4238-8DD3-CDBB3F0282A0}"/>
              </a:ext>
            </a:extLst>
          </p:cNvPr>
          <p:cNvSpPr>
            <a:spLocks/>
          </p:cNvSpPr>
          <p:nvPr userDrawn="1"/>
        </p:nvSpPr>
        <p:spPr bwMode="auto">
          <a:xfrm>
            <a:off x="1" y="858570"/>
            <a:ext cx="2323283" cy="3899053"/>
          </a:xfrm>
          <a:custGeom>
            <a:avLst/>
            <a:gdLst>
              <a:gd name="connsiteX0" fmla="*/ 0 w 2323283"/>
              <a:gd name="connsiteY0" fmla="*/ 0 h 5198737"/>
              <a:gd name="connsiteX1" fmla="*/ 2323283 w 2323283"/>
              <a:gd name="connsiteY1" fmla="*/ 0 h 5198737"/>
              <a:gd name="connsiteX2" fmla="*/ 0 w 2323283"/>
              <a:gd name="connsiteY2" fmla="*/ 5198737 h 519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3283" h="5198737">
                <a:moveTo>
                  <a:pt x="0" y="0"/>
                </a:moveTo>
                <a:lnTo>
                  <a:pt x="2323283" y="0"/>
                </a:lnTo>
                <a:lnTo>
                  <a:pt x="0" y="5198737"/>
                </a:lnTo>
                <a:close/>
              </a:path>
            </a:pathLst>
          </a:cu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3020DE3F-3296-4BE1-87DA-5698C9D84462}"/>
              </a:ext>
            </a:extLst>
          </p:cNvPr>
          <p:cNvSpPr>
            <a:spLocks/>
          </p:cNvSpPr>
          <p:nvPr userDrawn="1"/>
        </p:nvSpPr>
        <p:spPr bwMode="auto">
          <a:xfrm>
            <a:off x="7477864" y="2347305"/>
            <a:ext cx="1666136" cy="2796195"/>
          </a:xfrm>
          <a:custGeom>
            <a:avLst/>
            <a:gdLst>
              <a:gd name="connsiteX0" fmla="*/ 1666136 w 1666136"/>
              <a:gd name="connsiteY0" fmla="*/ 0 h 3728260"/>
              <a:gd name="connsiteX1" fmla="*/ 1666136 w 1666136"/>
              <a:gd name="connsiteY1" fmla="*/ 3728260 h 3728260"/>
              <a:gd name="connsiteX2" fmla="*/ 0 w 1666136"/>
              <a:gd name="connsiteY2" fmla="*/ 3728260 h 3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136" h="3728260">
                <a:moveTo>
                  <a:pt x="1666136" y="0"/>
                </a:moveTo>
                <a:lnTo>
                  <a:pt x="1666136" y="3728260"/>
                </a:lnTo>
                <a:lnTo>
                  <a:pt x="0" y="3728260"/>
                </a:lnTo>
                <a:close/>
              </a:path>
            </a:pathLst>
          </a:custGeom>
          <a:solidFill>
            <a:schemeClr val="tx2"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4DAFFE33-87D2-4FED-AC50-40234E460E7C}"/>
              </a:ext>
            </a:extLst>
          </p:cNvPr>
          <p:cNvSpPr>
            <a:spLocks/>
          </p:cNvSpPr>
          <p:nvPr userDrawn="1"/>
        </p:nvSpPr>
        <p:spPr bwMode="auto">
          <a:xfrm>
            <a:off x="-499414" y="3612416"/>
            <a:ext cx="1190902" cy="1838266"/>
          </a:xfrm>
          <a:custGeom>
            <a:avLst/>
            <a:gdLst>
              <a:gd name="T0" fmla="*/ 0 w 2099"/>
              <a:gd name="T1" fmla="*/ 4320 h 4320"/>
              <a:gd name="T2" fmla="*/ 174 w 2099"/>
              <a:gd name="T3" fmla="*/ 4320 h 4320"/>
              <a:gd name="T4" fmla="*/ 2099 w 2099"/>
              <a:gd name="T5" fmla="*/ 0 h 4320"/>
              <a:gd name="T6" fmla="*/ 1925 w 2099"/>
              <a:gd name="T7" fmla="*/ 0 h 4320"/>
              <a:gd name="T8" fmla="*/ 0 w 2099"/>
              <a:gd name="T9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9" h="4320">
                <a:moveTo>
                  <a:pt x="0" y="4320"/>
                </a:moveTo>
                <a:lnTo>
                  <a:pt x="174" y="4320"/>
                </a:lnTo>
                <a:lnTo>
                  <a:pt x="2099" y="0"/>
                </a:lnTo>
                <a:lnTo>
                  <a:pt x="1925" y="0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4561EBC-E6DF-4C90-AF2B-EE74226FFA34}"/>
              </a:ext>
            </a:extLst>
          </p:cNvPr>
          <p:cNvCxnSpPr>
            <a:cxnSpLocks/>
          </p:cNvCxnSpPr>
          <p:nvPr userDrawn="1"/>
        </p:nvCxnSpPr>
        <p:spPr>
          <a:xfrm flipH="1">
            <a:off x="256933" y="1459486"/>
            <a:ext cx="515218" cy="8678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673F5EA-BCC7-4EA5-95BD-023A1D4B25FB}"/>
              </a:ext>
            </a:extLst>
          </p:cNvPr>
          <p:cNvCxnSpPr>
            <a:cxnSpLocks/>
          </p:cNvCxnSpPr>
          <p:nvPr userDrawn="1"/>
        </p:nvCxnSpPr>
        <p:spPr>
          <a:xfrm flipH="1">
            <a:off x="6480553" y="2378757"/>
            <a:ext cx="515218" cy="8678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568A37C-17CD-4AD6-A4BA-D07A85AFC250}"/>
              </a:ext>
            </a:extLst>
          </p:cNvPr>
          <p:cNvCxnSpPr>
            <a:cxnSpLocks/>
          </p:cNvCxnSpPr>
          <p:nvPr userDrawn="1"/>
        </p:nvCxnSpPr>
        <p:spPr>
          <a:xfrm flipH="1">
            <a:off x="8123676" y="4050286"/>
            <a:ext cx="515218" cy="8678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DB7975A-05AE-4A34-9BD2-C94B618AF87A}"/>
              </a:ext>
            </a:extLst>
          </p:cNvPr>
          <p:cNvCxnSpPr>
            <a:cxnSpLocks/>
          </p:cNvCxnSpPr>
          <p:nvPr userDrawn="1"/>
        </p:nvCxnSpPr>
        <p:spPr>
          <a:xfrm>
            <a:off x="1025240" y="4460111"/>
            <a:ext cx="188595" cy="0"/>
          </a:xfrm>
          <a:prstGeom prst="line">
            <a:avLst/>
          </a:prstGeom>
          <a:ln w="19050" cap="sq">
            <a:solidFill>
              <a:schemeClr val="accent1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026000" y="3124800"/>
            <a:ext cx="3240405" cy="1282304"/>
          </a:xfrm>
        </p:spPr>
        <p:txBody>
          <a:bodyPr anchor="b">
            <a:normAutofit/>
          </a:bodyPr>
          <a:lstStyle>
            <a:lvl1pPr marL="0" indent="0">
              <a:buNone/>
              <a:defRPr sz="4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Chapter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E9B3145-8F28-4AA1-B98B-4CCD2C71B823}"/>
              </a:ext>
            </a:extLst>
          </p:cNvPr>
          <p:cNvGrpSpPr/>
          <p:nvPr userDrawn="1"/>
        </p:nvGrpSpPr>
        <p:grpSpPr>
          <a:xfrm>
            <a:off x="632882" y="269230"/>
            <a:ext cx="1590148" cy="371250"/>
            <a:chOff x="509975" y="447675"/>
            <a:chExt cx="2558105" cy="597238"/>
          </a:xfrm>
        </p:grpSpPr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16F2AD69-3CE5-4B58-8DE5-1FDF9B9B2C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1203" y="659419"/>
              <a:ext cx="457985" cy="384540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B937B121-BF85-4841-8B18-3EFA3E3946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4107" y="447675"/>
              <a:ext cx="391855" cy="589766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43D3A740-6151-4F9E-BB5D-B7D1528543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5961" y="658624"/>
              <a:ext cx="462119" cy="386289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D1FE1DB6-A999-4A8B-9C98-9D28D44539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975" y="658624"/>
              <a:ext cx="437320" cy="384540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3A2A033A-71DC-42CD-BE31-9D42978726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6764" y="659419"/>
              <a:ext cx="386132" cy="384540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CFC36C93-E270-48F6-B65E-65C99B412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456" y="658624"/>
              <a:ext cx="436525" cy="384540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617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94444E-6 2.22222E-6 L 1.94444E-6 -0.15394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3.7037E-7 L 0.22639 -0.67708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338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93889E-18 4.44444E-6 L -0.1151 0.34282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713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44444E-6 7.40741E-7 L -0.14167 0.41088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05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05556E-6 7.40741E-7 L -0.1151 0.34282 " pathEditMode="relative" rAng="0" ptsTypes="AA">
                                      <p:cBhvr>
                                        <p:cTn id="29" dur="12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1713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16667E-6 3.7037E-7 L 4.16667E-6 -0.15394 " pathEditMode="relative" rAng="0" ptsTypes="AA">
                                      <p:cBhvr>
                                        <p:cTn id="70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8" grpId="0" build="allAtOnce"/>
      <p:bldP spid="8" grpId="1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 : forme 32"/>
          <p:cNvSpPr>
            <a:spLocks/>
          </p:cNvSpPr>
          <p:nvPr userDrawn="1"/>
        </p:nvSpPr>
        <p:spPr bwMode="auto">
          <a:xfrm>
            <a:off x="6089602" y="0"/>
            <a:ext cx="3089558" cy="5143500"/>
          </a:xfrm>
          <a:custGeom>
            <a:avLst/>
            <a:gdLst>
              <a:gd name="connsiteX0" fmla="*/ 3050999 w 3089558"/>
              <a:gd name="connsiteY0" fmla="*/ 0 h 6858000"/>
              <a:gd name="connsiteX1" fmla="*/ 3089558 w 3089558"/>
              <a:gd name="connsiteY1" fmla="*/ 0 h 6858000"/>
              <a:gd name="connsiteX2" fmla="*/ 3089558 w 3089558"/>
              <a:gd name="connsiteY2" fmla="*/ 6858000 h 6858000"/>
              <a:gd name="connsiteX3" fmla="*/ 0 w 30895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558" h="6858000">
                <a:moveTo>
                  <a:pt x="3050999" y="0"/>
                </a:moveTo>
                <a:lnTo>
                  <a:pt x="3089558" y="0"/>
                </a:lnTo>
                <a:lnTo>
                  <a:pt x="30895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sp>
        <p:nvSpPr>
          <p:cNvPr id="25" name="Forme libre : forme 24"/>
          <p:cNvSpPr>
            <a:spLocks/>
          </p:cNvSpPr>
          <p:nvPr userDrawn="1"/>
        </p:nvSpPr>
        <p:spPr bwMode="auto">
          <a:xfrm>
            <a:off x="0" y="0"/>
            <a:ext cx="5576454" cy="5143500"/>
          </a:xfrm>
          <a:custGeom>
            <a:avLst/>
            <a:gdLst>
              <a:gd name="connsiteX0" fmla="*/ 0 w 5576454"/>
              <a:gd name="connsiteY0" fmla="*/ 0 h 6858000"/>
              <a:gd name="connsiteX1" fmla="*/ 5576454 w 5576454"/>
              <a:gd name="connsiteY1" fmla="*/ 0 h 6858000"/>
              <a:gd name="connsiteX2" fmla="*/ 2525454 w 5576454"/>
              <a:gd name="connsiteY2" fmla="*/ 6858000 h 6858000"/>
              <a:gd name="connsiteX3" fmla="*/ 0 w 5576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454" h="6858000">
                <a:moveTo>
                  <a:pt x="0" y="0"/>
                </a:moveTo>
                <a:lnTo>
                  <a:pt x="5576454" y="0"/>
                </a:lnTo>
                <a:lnTo>
                  <a:pt x="25254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sp>
        <p:nvSpPr>
          <p:cNvPr id="23" name="Forme libre : forme 22"/>
          <p:cNvSpPr>
            <a:spLocks/>
          </p:cNvSpPr>
          <p:nvPr userDrawn="1"/>
        </p:nvSpPr>
        <p:spPr bwMode="auto">
          <a:xfrm>
            <a:off x="0" y="0"/>
            <a:ext cx="6389254" cy="5143500"/>
          </a:xfrm>
          <a:custGeom>
            <a:avLst/>
            <a:gdLst>
              <a:gd name="connsiteX0" fmla="*/ 0 w 6389254"/>
              <a:gd name="connsiteY0" fmla="*/ 0 h 6858000"/>
              <a:gd name="connsiteX1" fmla="*/ 6389254 w 6389254"/>
              <a:gd name="connsiteY1" fmla="*/ 0 h 6858000"/>
              <a:gd name="connsiteX2" fmla="*/ 3338254 w 6389254"/>
              <a:gd name="connsiteY2" fmla="*/ 6858000 h 6858000"/>
              <a:gd name="connsiteX3" fmla="*/ 0 w 63892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9254" h="6858000">
                <a:moveTo>
                  <a:pt x="0" y="0"/>
                </a:moveTo>
                <a:lnTo>
                  <a:pt x="6389254" y="0"/>
                </a:lnTo>
                <a:lnTo>
                  <a:pt x="33382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sp>
        <p:nvSpPr>
          <p:cNvPr id="21" name="Forme libre : forme 20"/>
          <p:cNvSpPr>
            <a:spLocks/>
          </p:cNvSpPr>
          <p:nvPr userDrawn="1"/>
        </p:nvSpPr>
        <p:spPr bwMode="auto">
          <a:xfrm>
            <a:off x="0" y="0"/>
            <a:ext cx="6084454" cy="5143500"/>
          </a:xfrm>
          <a:custGeom>
            <a:avLst/>
            <a:gdLst>
              <a:gd name="connsiteX0" fmla="*/ 0 w 6084454"/>
              <a:gd name="connsiteY0" fmla="*/ 0 h 6858000"/>
              <a:gd name="connsiteX1" fmla="*/ 6084454 w 6084454"/>
              <a:gd name="connsiteY1" fmla="*/ 0 h 6858000"/>
              <a:gd name="connsiteX2" fmla="*/ 3033454 w 6084454"/>
              <a:gd name="connsiteY2" fmla="*/ 6858000 h 6858000"/>
              <a:gd name="connsiteX3" fmla="*/ 0 w 6084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4454" h="6858000">
                <a:moveTo>
                  <a:pt x="0" y="0"/>
                </a:moveTo>
                <a:lnTo>
                  <a:pt x="6084454" y="0"/>
                </a:lnTo>
                <a:lnTo>
                  <a:pt x="30334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sp>
        <p:nvSpPr>
          <p:cNvPr id="30" name="Forme libre : forme 29"/>
          <p:cNvSpPr>
            <a:spLocks/>
          </p:cNvSpPr>
          <p:nvPr userDrawn="1"/>
        </p:nvSpPr>
        <p:spPr bwMode="auto">
          <a:xfrm>
            <a:off x="5886403" y="0"/>
            <a:ext cx="3292759" cy="5143500"/>
          </a:xfrm>
          <a:custGeom>
            <a:avLst/>
            <a:gdLst>
              <a:gd name="connsiteX0" fmla="*/ 3051000 w 3292759"/>
              <a:gd name="connsiteY0" fmla="*/ 0 h 6858000"/>
              <a:gd name="connsiteX1" fmla="*/ 3292759 w 3292759"/>
              <a:gd name="connsiteY1" fmla="*/ 0 h 6858000"/>
              <a:gd name="connsiteX2" fmla="*/ 3292759 w 3292759"/>
              <a:gd name="connsiteY2" fmla="*/ 6858000 h 6858000"/>
              <a:gd name="connsiteX3" fmla="*/ 0 w 329275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759" h="6858000">
                <a:moveTo>
                  <a:pt x="3051000" y="0"/>
                </a:moveTo>
                <a:lnTo>
                  <a:pt x="3292759" y="0"/>
                </a:lnTo>
                <a:lnTo>
                  <a:pt x="329275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sp>
        <p:nvSpPr>
          <p:cNvPr id="27" name="Forme libre : forme 26"/>
          <p:cNvSpPr>
            <a:spLocks/>
          </p:cNvSpPr>
          <p:nvPr userDrawn="1"/>
        </p:nvSpPr>
        <p:spPr bwMode="auto">
          <a:xfrm>
            <a:off x="7156404" y="1792723"/>
            <a:ext cx="1987599" cy="3350777"/>
          </a:xfrm>
          <a:custGeom>
            <a:avLst/>
            <a:gdLst>
              <a:gd name="connsiteX0" fmla="*/ 1987599 w 1987599"/>
              <a:gd name="connsiteY0" fmla="*/ 0 h 4467702"/>
              <a:gd name="connsiteX1" fmla="*/ 1987599 w 1987599"/>
              <a:gd name="connsiteY1" fmla="*/ 4467702 h 4467702"/>
              <a:gd name="connsiteX2" fmla="*/ 0 w 1987599"/>
              <a:gd name="connsiteY2" fmla="*/ 4467702 h 446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7599" h="4467702">
                <a:moveTo>
                  <a:pt x="1987599" y="0"/>
                </a:moveTo>
                <a:lnTo>
                  <a:pt x="1987599" y="4467702"/>
                </a:lnTo>
                <a:lnTo>
                  <a:pt x="0" y="4467702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cxnSp>
        <p:nvCxnSpPr>
          <p:cNvPr id="46" name="Connecteur droit 45"/>
          <p:cNvCxnSpPr>
            <a:cxnSpLocks/>
          </p:cNvCxnSpPr>
          <p:nvPr userDrawn="1"/>
        </p:nvCxnSpPr>
        <p:spPr>
          <a:xfrm rot="1440000">
            <a:off x="4577633" y="1584705"/>
            <a:ext cx="0" cy="18297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cxnSpLocks/>
          </p:cNvCxnSpPr>
          <p:nvPr userDrawn="1"/>
        </p:nvCxnSpPr>
        <p:spPr>
          <a:xfrm rot="1440000">
            <a:off x="6781082" y="3099180"/>
            <a:ext cx="0" cy="18297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cxnSpLocks/>
          </p:cNvCxnSpPr>
          <p:nvPr userDrawn="1"/>
        </p:nvCxnSpPr>
        <p:spPr>
          <a:xfrm rot="1440000">
            <a:off x="9238534" y="756031"/>
            <a:ext cx="0" cy="18297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e 98"/>
          <p:cNvGrpSpPr/>
          <p:nvPr userDrawn="1"/>
        </p:nvGrpSpPr>
        <p:grpSpPr>
          <a:xfrm>
            <a:off x="509977" y="335756"/>
            <a:ext cx="2558105" cy="447929"/>
            <a:chOff x="509975" y="447675"/>
            <a:chExt cx="2558105" cy="597238"/>
          </a:xfrm>
        </p:grpSpPr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1651203" y="659419"/>
              <a:ext cx="457985" cy="384540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1364107" y="447675"/>
              <a:ext cx="391855" cy="589766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2605961" y="658624"/>
              <a:ext cx="462119" cy="386289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2" name="Freeform 30"/>
            <p:cNvSpPr>
              <a:spLocks/>
            </p:cNvSpPr>
            <p:nvPr userDrawn="1"/>
          </p:nvSpPr>
          <p:spPr bwMode="auto">
            <a:xfrm>
              <a:off x="509975" y="658624"/>
              <a:ext cx="437320" cy="384540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2186764" y="659419"/>
              <a:ext cx="386132" cy="384540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885456" y="658624"/>
              <a:ext cx="436525" cy="384540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sp>
        <p:nvSpPr>
          <p:cNvPr id="68" name="Freeform 10"/>
          <p:cNvSpPr>
            <a:spLocks/>
          </p:cNvSpPr>
          <p:nvPr userDrawn="1"/>
        </p:nvSpPr>
        <p:spPr bwMode="auto">
          <a:xfrm>
            <a:off x="-620063" y="1039875"/>
            <a:ext cx="1098853" cy="1696182"/>
          </a:xfrm>
          <a:custGeom>
            <a:avLst/>
            <a:gdLst>
              <a:gd name="T0" fmla="*/ 0 w 2099"/>
              <a:gd name="T1" fmla="*/ 4320 h 4320"/>
              <a:gd name="T2" fmla="*/ 174 w 2099"/>
              <a:gd name="T3" fmla="*/ 4320 h 4320"/>
              <a:gd name="T4" fmla="*/ 2099 w 2099"/>
              <a:gd name="T5" fmla="*/ 0 h 4320"/>
              <a:gd name="T6" fmla="*/ 1925 w 2099"/>
              <a:gd name="T7" fmla="*/ 0 h 4320"/>
              <a:gd name="T8" fmla="*/ 0 w 2099"/>
              <a:gd name="T9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9" h="4320">
                <a:moveTo>
                  <a:pt x="0" y="4320"/>
                </a:moveTo>
                <a:lnTo>
                  <a:pt x="174" y="4320"/>
                </a:lnTo>
                <a:lnTo>
                  <a:pt x="2099" y="0"/>
                </a:lnTo>
                <a:lnTo>
                  <a:pt x="1925" y="0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73" name="Espace réservé du texte 72"/>
          <p:cNvSpPr>
            <a:spLocks noGrp="1"/>
          </p:cNvSpPr>
          <p:nvPr userDrawn="1">
            <p:ph type="body" sz="quarter" idx="10"/>
          </p:nvPr>
        </p:nvSpPr>
        <p:spPr>
          <a:xfrm>
            <a:off x="429941" y="1968817"/>
            <a:ext cx="3272110" cy="118417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all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</a:defRPr>
            </a:lvl2pPr>
            <a:lvl3pPr marL="0" indent="0">
              <a:spcBef>
                <a:spcPts val="1800"/>
              </a:spcBef>
              <a:buNone/>
              <a:defRPr sz="900" cap="all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17010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950">
        <p:fade/>
      </p:transition>
    </mc:Choice>
    <mc:Fallback xmlns="">
      <p:transition spd="med" advClick="0" advTm="239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11111E-6 1.85185E-6 L -0.1151 0.34282 " pathEditMode="relative" rAng="0" ptsTypes="AA">
                                      <p:cBhvr>
                                        <p:cTn id="33" dur="125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713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3.7037E-7 L 0.22639 -0.67708 " pathEditMode="relative" rAng="0" ptsTypes="AA">
                                      <p:cBhvr>
                                        <p:cTn id="38" dur="12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3386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-4.07407E-6 L -0.14167 0.41088 " pathEditMode="relative" rAng="0" ptsTypes="AA">
                                      <p:cBhvr>
                                        <p:cTn id="43" dur="125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05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1.48148E-6 L 0.10139 -0.30486 " pathEditMode="relative" rAng="0" ptsTypes="AA">
                                      <p:cBhvr>
                                        <p:cTn id="48" dur="125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525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94444E-6 2.22222E-6 L 1.94444E-6 -0.15394 " pathEditMode="relative" rAng="0" ptsTypes="AA">
                                      <p:cBhvr>
                                        <p:cTn id="62" dur="750" spd="-100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77778E-6 -2.59259E-6 L 2.77778E-6 -0.19791 " pathEditMode="relative" rAng="0" ptsTypes="AA">
                                      <p:cBhvr>
                                        <p:cTn id="64" dur="750" spd="-100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0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44444E-6 -2.22222E-6 L 4.44444E-6 -0.21736 " pathEditMode="relative" rAng="0" ptsTypes="AA">
                                      <p:cBhvr>
                                        <p:cTn id="66" dur="750" spd="-1000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  <p:bldP spid="23" grpId="0" animBg="1"/>
      <p:bldP spid="21" grpId="0" animBg="1"/>
      <p:bldP spid="30" grpId="0" animBg="1"/>
      <p:bldP spid="27" grpId="0" animBg="1"/>
      <p:bldP spid="68" grpId="0" animBg="1"/>
      <p:bldP spid="68" grpId="1" animBg="1"/>
      <p:bldP spid="73" grpId="0" uiExpand="1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1" uiExpand="1" build="allAtOnce">
        <p:tmplLst>
          <p:tmpl lvl="1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1.94444E-6 2.22222E-6 L 1.94444E-6 -0.15394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7708"/>
                    </p:animMotion>
                  </p:childTnLst>
                </p:cTn>
              </p:par>
            </p:tnLst>
          </p:tmpl>
          <p:tmpl lvl="2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2.77778E-6 -2.59259E-6 L 2.77778E-6 -0.19791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9907"/>
                    </p:animMotion>
                  </p:childTnLst>
                </p:cTn>
              </p:par>
            </p:tnLst>
          </p:tmpl>
          <p:tmpl lvl="3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4.44444E-6 -2.22222E-6 L 4.44444E-6 -0.21736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088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393700" y="1016794"/>
            <a:ext cx="8351838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60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95288" y="4889032"/>
            <a:ext cx="148314" cy="111234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ctr"/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fld id="{F7A3F48B-818E-4440-B2BA-2245DD42389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97072" y="4898484"/>
            <a:ext cx="428400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2" name="Freeform 6"/>
          <p:cNvSpPr>
            <a:spLocks/>
          </p:cNvSpPr>
          <p:nvPr userDrawn="1"/>
        </p:nvSpPr>
        <p:spPr bwMode="auto">
          <a:xfrm>
            <a:off x="2641602" y="-1191"/>
            <a:ext cx="3860800" cy="5143500"/>
          </a:xfrm>
          <a:custGeom>
            <a:avLst/>
            <a:gdLst>
              <a:gd name="T0" fmla="*/ 0 w 2432"/>
              <a:gd name="T1" fmla="*/ 4320 h 4320"/>
              <a:gd name="T2" fmla="*/ 508 w 2432"/>
              <a:gd name="T3" fmla="*/ 4320 h 4320"/>
              <a:gd name="T4" fmla="*/ 2432 w 2432"/>
              <a:gd name="T5" fmla="*/ 0 h 4320"/>
              <a:gd name="T6" fmla="*/ 1924 w 2432"/>
              <a:gd name="T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2" h="4320">
                <a:moveTo>
                  <a:pt x="0" y="4320"/>
                </a:moveTo>
                <a:lnTo>
                  <a:pt x="508" y="4320"/>
                </a:lnTo>
                <a:lnTo>
                  <a:pt x="2432" y="0"/>
                </a:lnTo>
                <a:lnTo>
                  <a:pt x="19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57" name="Freeform 11"/>
          <p:cNvSpPr>
            <a:spLocks/>
          </p:cNvSpPr>
          <p:nvPr userDrawn="1"/>
        </p:nvSpPr>
        <p:spPr bwMode="auto">
          <a:xfrm>
            <a:off x="2906715" y="-1191"/>
            <a:ext cx="3332163" cy="5143500"/>
          </a:xfrm>
          <a:custGeom>
            <a:avLst/>
            <a:gdLst>
              <a:gd name="T0" fmla="*/ 0 w 2099"/>
              <a:gd name="T1" fmla="*/ 4320 h 4320"/>
              <a:gd name="T2" fmla="*/ 174 w 2099"/>
              <a:gd name="T3" fmla="*/ 4320 h 4320"/>
              <a:gd name="T4" fmla="*/ 2099 w 2099"/>
              <a:gd name="T5" fmla="*/ 0 h 4320"/>
              <a:gd name="T6" fmla="*/ 1925 w 2099"/>
              <a:gd name="T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9" h="4320">
                <a:moveTo>
                  <a:pt x="0" y="4320"/>
                </a:moveTo>
                <a:lnTo>
                  <a:pt x="174" y="4320"/>
                </a:lnTo>
                <a:lnTo>
                  <a:pt x="2099" y="0"/>
                </a:lnTo>
                <a:lnTo>
                  <a:pt x="192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" name="Espace réservé du texte 44"/>
          <p:cNvSpPr>
            <a:spLocks noGrp="1"/>
          </p:cNvSpPr>
          <p:nvPr>
            <p:ph type="body" sz="quarter" idx="13"/>
          </p:nvPr>
        </p:nvSpPr>
        <p:spPr>
          <a:xfrm>
            <a:off x="395288" y="296466"/>
            <a:ext cx="8353426" cy="50321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6350" ty="0" sx="100000" sy="100000" flip="none" algn="tl"/>
          </a:blipFill>
        </p:spPr>
        <p:txBody>
          <a:bodyPr wrap="square" bIns="0">
            <a:spAutoFit/>
          </a:bodyPr>
          <a:lstStyle>
            <a:lvl1pPr marL="0" indent="0">
              <a:spcBef>
                <a:spcPts val="0"/>
              </a:spcBef>
              <a:buNone/>
              <a:defRPr sz="180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500" cap="all" baseline="0">
                <a:solidFill>
                  <a:schemeClr val="bg2"/>
                </a:solidFill>
              </a:defRPr>
            </a:lvl2pPr>
            <a:lvl3pPr marL="514350" indent="0">
              <a:buNone/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619125" y="4900612"/>
            <a:ext cx="3600" cy="891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974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950">
        <p:fade/>
      </p:transition>
    </mc:Choice>
    <mc:Fallback xmlns="">
      <p:transition spd="med" advClick="0" advTm="2395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56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95288" y="4889032"/>
            <a:ext cx="148314" cy="111234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ctr"/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fld id="{F7A3F48B-818E-4440-B2BA-2245DD42389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97072" y="4898482"/>
            <a:ext cx="428400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</a:defRPr>
            </a:lvl1pPr>
          </a:lstStyle>
          <a:p>
            <a:r>
              <a:rPr lang="fr-FR"/>
              <a:t>COFACE, THE MOST AGILE GLOBAL TRADE CREDIT PARTNER IN THE INDUSTRY</a:t>
            </a:r>
            <a:endParaRPr lang="fr-FR" dirty="0"/>
          </a:p>
        </p:txBody>
      </p:sp>
      <p:sp>
        <p:nvSpPr>
          <p:cNvPr id="7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4900612"/>
            <a:ext cx="3600" cy="891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79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C22630-52AA-4805-BA9E-E79B607D06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TradeLiner launch presentation /June 2015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826699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BE0CC-039E-47DB-B5FA-1667E0B53A30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3365F"/>
                </a:solidFill>
              </a:rPr>
              <a:t>TradeLiner launch presentation /June 2015</a:t>
            </a:r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1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1Chart_No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COFACE, THE MOST AGILE GLOBAL TRADE CREDIT PARTNER IN THE INDUSTRY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393700" y="1579148"/>
            <a:ext cx="8351838" cy="3096000"/>
          </a:xfrm>
        </p:spPr>
        <p:txBody>
          <a:bodyPr/>
          <a:lstStyle>
            <a:lvl1pPr>
              <a:defRPr baseline="0">
                <a:sym typeface="Wingdings" panose="05000000000000000000" pitchFamily="2" charset="2"/>
              </a:defRPr>
            </a:lvl1pPr>
          </a:lstStyle>
          <a:p>
            <a:pPr lvl="0"/>
            <a:r>
              <a:rPr lang="fr-FR" dirty="0" smtClean="0"/>
              <a:t>Size of chart (to </a:t>
            </a:r>
            <a:r>
              <a:rPr lang="fr-FR" dirty="0" err="1" smtClean="0"/>
              <a:t>be</a:t>
            </a:r>
            <a:r>
              <a:rPr lang="fr-FR" dirty="0" smtClean="0"/>
              <a:t> set in Excel) = 8.6 cm x 23.2 cm  3.2 </a:t>
            </a:r>
            <a:r>
              <a:rPr lang="fr-FR" dirty="0" err="1" smtClean="0"/>
              <a:t>inches</a:t>
            </a:r>
            <a:r>
              <a:rPr lang="fr-FR" dirty="0" smtClean="0"/>
              <a:t> x 9.1 </a:t>
            </a:r>
            <a:r>
              <a:rPr lang="fr-FR" dirty="0" err="1" smtClean="0"/>
              <a:t>inches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95288" y="188728"/>
            <a:ext cx="8350096" cy="3785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 Modifiez </a:t>
            </a:r>
            <a:r>
              <a:rPr lang="fr-FR" dirty="0"/>
              <a:t>le style du titre</a:t>
            </a:r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393546" y="1024019"/>
            <a:ext cx="8351838" cy="4158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</p:spTree>
    <p:extLst>
      <p:ext uri="{BB962C8B-B14F-4D97-AF65-F5344CB8AC3E}">
        <p14:creationId xmlns:p14="http://schemas.microsoft.com/office/powerpoint/2010/main" val="28081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393700" y="1016794"/>
            <a:ext cx="8351838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561525"/>
            <a:ext cx="8351838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en-GB" dirty="0" smtClean="0"/>
              <a:t> Sous-titre</a:t>
            </a:r>
            <a:endParaRPr lang="en-GB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95288" y="188728"/>
            <a:ext cx="8350096" cy="37856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47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1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COFACE, THE MOST AGILE GLOBAL TRADE CREDIT PARTNER IN THE INDUSTRY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393700" y="1579148"/>
            <a:ext cx="8351838" cy="3096000"/>
          </a:xfrm>
        </p:spPr>
        <p:txBody>
          <a:bodyPr/>
          <a:lstStyle>
            <a:lvl1pPr>
              <a:defRPr baseline="0">
                <a:sym typeface="Wingdings" panose="05000000000000000000" pitchFamily="2" charset="2"/>
              </a:defRPr>
            </a:lvl1pPr>
          </a:lstStyle>
          <a:p>
            <a:pPr lvl="0"/>
            <a:r>
              <a:rPr lang="fr-FR" dirty="0" smtClean="0"/>
              <a:t>Size of chart (to </a:t>
            </a:r>
            <a:r>
              <a:rPr lang="fr-FR" dirty="0" err="1" smtClean="0"/>
              <a:t>be</a:t>
            </a:r>
            <a:r>
              <a:rPr lang="fr-FR" dirty="0" smtClean="0"/>
              <a:t> set in Excel) = 8.6 cm x 23.2 cm  3.2 </a:t>
            </a:r>
            <a:r>
              <a:rPr lang="fr-FR" dirty="0" err="1" smtClean="0"/>
              <a:t>inches</a:t>
            </a:r>
            <a:r>
              <a:rPr lang="fr-FR" dirty="0" smtClean="0"/>
              <a:t> x 9.1 </a:t>
            </a:r>
            <a:r>
              <a:rPr lang="fr-FR" dirty="0" err="1" smtClean="0"/>
              <a:t>inches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95288" y="188728"/>
            <a:ext cx="8350096" cy="37856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 Modifiez </a:t>
            </a:r>
            <a:r>
              <a:rPr lang="fr-FR" dirty="0"/>
              <a:t>le style du titre</a:t>
            </a:r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393546" y="1024019"/>
            <a:ext cx="8351838" cy="4158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561525"/>
            <a:ext cx="8351838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en-GB" dirty="0" smtClean="0"/>
              <a:t> Sous-titre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3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395288" y="1016794"/>
            <a:ext cx="4105275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40109" y="1016794"/>
            <a:ext cx="4105275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4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2Charts_No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95288" y="188728"/>
            <a:ext cx="8350096" cy="37856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395288" y="1536970"/>
            <a:ext cx="4105275" cy="3096943"/>
          </a:xfrm>
        </p:spPr>
        <p:txBody>
          <a:bodyPr>
            <a:normAutofit/>
          </a:bodyPr>
          <a:lstStyle>
            <a:lvl1pPr>
              <a:defRPr sz="1200">
                <a:sym typeface="Wingdings" panose="05000000000000000000" pitchFamily="2" charset="2"/>
              </a:defRPr>
            </a:lvl1pPr>
          </a:lstStyle>
          <a:p>
            <a:pPr lvl="0"/>
            <a:r>
              <a:rPr lang="fr-FR" dirty="0" smtClean="0"/>
              <a:t>Size of chart (to </a:t>
            </a:r>
            <a:r>
              <a:rPr lang="fr-FR" dirty="0" err="1" smtClean="0"/>
              <a:t>be</a:t>
            </a:r>
            <a:r>
              <a:rPr lang="fr-FR" dirty="0" smtClean="0"/>
              <a:t> set in Excel) = 8.6 cm x 11.4 cm  3.2 </a:t>
            </a:r>
            <a:r>
              <a:rPr lang="fr-FR" dirty="0" err="1" smtClean="0"/>
              <a:t>inches</a:t>
            </a:r>
            <a:r>
              <a:rPr lang="fr-FR" dirty="0" smtClean="0"/>
              <a:t> x 4.5 </a:t>
            </a:r>
            <a:r>
              <a:rPr lang="fr-FR" dirty="0" err="1" smtClean="0"/>
              <a:t>inches</a:t>
            </a:r>
            <a:endParaRPr lang="fr-FR" dirty="0"/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4640109" y="1536970"/>
            <a:ext cx="4105275" cy="3096943"/>
          </a:xfrm>
        </p:spPr>
        <p:txBody>
          <a:bodyPr>
            <a:normAutofit/>
          </a:bodyPr>
          <a:lstStyle>
            <a:lvl1pPr>
              <a:defRPr sz="1200">
                <a:sym typeface="Wingdings" panose="05000000000000000000" pitchFamily="2" charset="2"/>
              </a:defRPr>
            </a:lvl1pPr>
          </a:lstStyle>
          <a:p>
            <a:pPr lvl="0"/>
            <a:r>
              <a:rPr lang="fr-FR" dirty="0" smtClean="0"/>
              <a:t>Size of chart (to </a:t>
            </a:r>
            <a:r>
              <a:rPr lang="fr-FR" dirty="0" err="1" smtClean="0"/>
              <a:t>be</a:t>
            </a:r>
            <a:r>
              <a:rPr lang="fr-FR" dirty="0" smtClean="0"/>
              <a:t> set in Excel) = 8.6 cm x 11.4 cm  3.2 </a:t>
            </a:r>
            <a:r>
              <a:rPr lang="fr-FR" dirty="0" err="1" smtClean="0"/>
              <a:t>inches</a:t>
            </a:r>
            <a:r>
              <a:rPr lang="fr-FR" dirty="0" smtClean="0"/>
              <a:t> x 4.5 </a:t>
            </a:r>
            <a:r>
              <a:rPr lang="fr-FR" dirty="0" err="1" smtClean="0"/>
              <a:t>inches</a:t>
            </a:r>
            <a:endParaRPr lang="fr-FR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5" hasCustomPrompt="1"/>
          </p:nvPr>
        </p:nvSpPr>
        <p:spPr>
          <a:xfrm>
            <a:off x="393547" y="1002930"/>
            <a:ext cx="4104000" cy="4158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4640109" y="1002930"/>
            <a:ext cx="4104000" cy="4158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</p:spTree>
    <p:extLst>
      <p:ext uri="{BB962C8B-B14F-4D97-AF65-F5344CB8AC3E}">
        <p14:creationId xmlns:p14="http://schemas.microsoft.com/office/powerpoint/2010/main" val="15262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2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561525"/>
            <a:ext cx="8351838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en-GB" dirty="0" smtClean="0"/>
              <a:t> Sous-titre</a:t>
            </a:r>
            <a:endParaRPr lang="en-GB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95288" y="188728"/>
            <a:ext cx="8350096" cy="37856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395288" y="1536970"/>
            <a:ext cx="4105275" cy="3096943"/>
          </a:xfrm>
        </p:spPr>
        <p:txBody>
          <a:bodyPr>
            <a:normAutofit/>
          </a:bodyPr>
          <a:lstStyle>
            <a:lvl1pPr marL="87313" marR="0" indent="-873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 sz="1400">
                <a:sym typeface="Wingdings" panose="05000000000000000000" pitchFamily="2" charset="2"/>
              </a:defRPr>
            </a:lvl1pPr>
          </a:lstStyle>
          <a:p>
            <a:pPr marL="87313" marR="0" lvl="0" indent="-873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of chart (to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 in Excel) = 8.6 cm x 11.4 cm  3.2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4.5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336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4640109" y="1536970"/>
            <a:ext cx="4105275" cy="3096943"/>
          </a:xfrm>
        </p:spPr>
        <p:txBody>
          <a:bodyPr>
            <a:normAutofit/>
          </a:bodyPr>
          <a:lstStyle>
            <a:lvl1pPr marL="87313" marR="0" indent="-873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 sz="1400">
                <a:sym typeface="Wingdings" panose="05000000000000000000" pitchFamily="2" charset="2"/>
              </a:defRPr>
            </a:lvl1pPr>
          </a:lstStyle>
          <a:p>
            <a:pPr marL="87313" marR="0" lvl="0" indent="-873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of chart (to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 in Excel) = 8.6 cm x 11.4 cm  3.2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4.5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336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5" hasCustomPrompt="1"/>
          </p:nvPr>
        </p:nvSpPr>
        <p:spPr>
          <a:xfrm>
            <a:off x="393547" y="1002930"/>
            <a:ext cx="4104000" cy="4158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4640109" y="1002930"/>
            <a:ext cx="4104000" cy="4158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</p:spTree>
    <p:extLst>
      <p:ext uri="{BB962C8B-B14F-4D97-AF65-F5344CB8AC3E}">
        <p14:creationId xmlns:p14="http://schemas.microsoft.com/office/powerpoint/2010/main" val="53664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393700" y="1016794"/>
            <a:ext cx="2597150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3273425" y="1016794"/>
            <a:ext cx="2597150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6153150" y="1016794"/>
            <a:ext cx="2597150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1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288" y="188728"/>
            <a:ext cx="8350096" cy="378565"/>
          </a:xfrm>
          <a:prstGeom prst="rect">
            <a:avLst/>
          </a:prstGeom>
          <a:blipFill dpi="0" rotWithShape="1">
            <a:blip r:embed="rId26"/>
            <a:srcRect/>
            <a:tile tx="6350" ty="0" sx="100000" sy="100000" flip="none" algn="tl"/>
          </a:blipFill>
        </p:spPr>
        <p:txBody>
          <a:bodyPr vert="horz" wrap="square" lIns="91440" tIns="45720" rIns="91440" bIns="0" rtlCol="0" anchor="b">
            <a:spAutoFit/>
          </a:bodyPr>
          <a:lstStyle/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287" y="1017270"/>
            <a:ext cx="8350097" cy="36154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97072" y="4883093"/>
            <a:ext cx="578754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95288" y="4889032"/>
            <a:ext cx="148314" cy="111234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Connecteur droit 14"/>
          <p:cNvCxnSpPr>
            <a:cxnSpLocks/>
          </p:cNvCxnSpPr>
          <p:nvPr userDrawn="1"/>
        </p:nvCxnSpPr>
        <p:spPr>
          <a:xfrm>
            <a:off x="624735" y="4900612"/>
            <a:ext cx="0" cy="8910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8377523-7D34-447B-A07D-DF8940D50C5E}"/>
              </a:ext>
            </a:extLst>
          </p:cNvPr>
          <p:cNvGrpSpPr/>
          <p:nvPr userDrawn="1"/>
        </p:nvGrpSpPr>
        <p:grpSpPr bwMode="black">
          <a:xfrm>
            <a:off x="8142287" y="4848907"/>
            <a:ext cx="603098" cy="140805"/>
            <a:chOff x="8142287" y="6500813"/>
            <a:chExt cx="603098" cy="140805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E1128EC4-8527-4888-98E4-2954F8AC0C8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411342" y="6550734"/>
              <a:ext cx="107974" cy="90659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3EDB6701-D75C-4A2D-AA31-5C8AB4679CD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43657" y="6500813"/>
              <a:ext cx="92384" cy="139044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695400AB-F385-4EA1-96B2-D38432651FE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36436" y="6550546"/>
              <a:ext cx="108949" cy="91072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A458ECA-B8E7-45F0-BEE3-65AD08CDFFB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42287" y="6550546"/>
              <a:ext cx="103102" cy="90659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C8C9449A-F00D-4C5A-9127-D96065ACFBF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37606" y="6550734"/>
              <a:ext cx="91034" cy="90659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9B9C9054-2528-4F98-B4A6-034FC54E00F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30810" y="6550546"/>
              <a:ext cx="102915" cy="90659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rgbClr val="5CB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037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7" r:id="rId3"/>
    <p:sldLayoutId id="2147483664" r:id="rId4"/>
    <p:sldLayoutId id="2147483676" r:id="rId5"/>
    <p:sldLayoutId id="2147483665" r:id="rId6"/>
    <p:sldLayoutId id="2147483679" r:id="rId7"/>
    <p:sldLayoutId id="2147483678" r:id="rId8"/>
    <p:sldLayoutId id="2147483667" r:id="rId9"/>
    <p:sldLayoutId id="2147483668" r:id="rId10"/>
    <p:sldLayoutId id="2147483672" r:id="rId11"/>
    <p:sldLayoutId id="2147483673" r:id="rId12"/>
    <p:sldLayoutId id="2147483669" r:id="rId13"/>
    <p:sldLayoutId id="2147483670" r:id="rId14"/>
    <p:sldLayoutId id="2147483674" r:id="rId15"/>
    <p:sldLayoutId id="2147483671" r:id="rId16"/>
    <p:sldLayoutId id="2147483655" r:id="rId17"/>
    <p:sldLayoutId id="2147483657" r:id="rId18"/>
    <p:sldLayoutId id="2147483680" r:id="rId19"/>
    <p:sldLayoutId id="2147483681" r:id="rId20"/>
    <p:sldLayoutId id="2147483683" r:id="rId21"/>
    <p:sldLayoutId id="2147483684" r:id="rId22"/>
    <p:sldLayoutId id="2147483685" r:id="rId23"/>
    <p:sldLayoutId id="2147483686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kern="1200" cap="all" baseline="0" dirty="0">
          <a:solidFill>
            <a:schemeClr val="tx2"/>
          </a:solidFill>
          <a:latin typeface="+mn-lt"/>
          <a:ea typeface="+mn-ea"/>
          <a:cs typeface="+mn-cs"/>
        </a:defRPr>
      </a:lvl1pPr>
    </p:titleStyle>
    <p:bodyStyle>
      <a:lvl1pPr marL="87313" indent="-87313" algn="l" defTabSz="685800" rtl="0" eaLnBrk="1" latinLnBrk="0" hangingPunct="1">
        <a:lnSpc>
          <a:spcPct val="90000"/>
        </a:lnSpc>
        <a:spcBef>
          <a:spcPts val="600"/>
        </a:spcBef>
        <a:buFont typeface="Printania Inline" panose="02000000000000000000" pitchFamily="50" charset="0"/>
        <a:buChar char=" "/>
        <a:defRPr sz="16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87313" indent="-87313" algn="l" defTabSz="685800" rtl="0" eaLnBrk="1" latinLnBrk="0" hangingPunct="1">
        <a:lnSpc>
          <a:spcPct val="90000"/>
        </a:lnSpc>
        <a:spcBef>
          <a:spcPts val="600"/>
        </a:spcBef>
        <a:buFont typeface="Printania Inline" panose="02000000000000000000" pitchFamily="50" charset="0"/>
        <a:buChar char=" 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73050" indent="-920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MS PMincho" panose="02020600040205080304" pitchFamily="18" charset="-128"/>
        <a:buChar char="┃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622300" indent="-1381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8953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 Narrow" panose="020B0606020202030204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6" orient="horz" pos="3892" userDrawn="1">
          <p15:clr>
            <a:srgbClr val="F26B43"/>
          </p15:clr>
        </p15:guide>
        <p15:guide id="7" pos="248" userDrawn="1">
          <p15:clr>
            <a:srgbClr val="F26B43"/>
          </p15:clr>
        </p15:guide>
        <p15:guide id="9" pos="5509" userDrawn="1">
          <p15:clr>
            <a:srgbClr val="F26B43"/>
          </p15:clr>
        </p15:guide>
        <p15:guide id="10" orient="horz" pos="8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jp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jpeg"/><Relationship Id="rId3" Type="http://schemas.openxmlformats.org/officeDocument/2006/relationships/image" Target="../media/image51.jpeg"/><Relationship Id="rId21" Type="http://schemas.openxmlformats.org/officeDocument/2006/relationships/image" Target="../media/image69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jpeg"/><Relationship Id="rId2" Type="http://schemas.openxmlformats.org/officeDocument/2006/relationships/image" Target="../media/image50.jpeg"/><Relationship Id="rId16" Type="http://schemas.openxmlformats.org/officeDocument/2006/relationships/image" Target="../media/image64.jpeg"/><Relationship Id="rId20" Type="http://schemas.openxmlformats.org/officeDocument/2006/relationships/image" Target="../media/image68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23" Type="http://schemas.openxmlformats.org/officeDocument/2006/relationships/image" Target="../media/image49.png"/><Relationship Id="rId10" Type="http://schemas.openxmlformats.org/officeDocument/2006/relationships/image" Target="../media/image58.jpeg"/><Relationship Id="rId19" Type="http://schemas.openxmlformats.org/officeDocument/2006/relationships/image" Target="../media/image67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Relationship Id="rId22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face.s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sl-SI" dirty="0" smtClean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endParaRPr lang="fr-FR" sz="1600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pl-PL" dirty="0" smtClean="0"/>
          </a:p>
          <a:p>
            <a:r>
              <a:rPr lang="en-US" sz="7200" dirty="0" err="1" smtClean="0"/>
              <a:t>Poslovne</a:t>
            </a:r>
            <a:r>
              <a:rPr lang="en-US" sz="7200" dirty="0" smtClean="0"/>
              <a:t> </a:t>
            </a:r>
            <a:r>
              <a:rPr lang="en-US" sz="7200" dirty="0" err="1"/>
              <a:t>prevare</a:t>
            </a:r>
            <a:r>
              <a:rPr lang="en-US" sz="7200" dirty="0"/>
              <a:t> </a:t>
            </a:r>
            <a:endParaRPr lang="sl-SI" sz="7200" dirty="0" smtClean="0"/>
          </a:p>
          <a:p>
            <a:endParaRPr lang="sl-SI" sz="7200" dirty="0"/>
          </a:p>
          <a:p>
            <a:r>
              <a:rPr lang="en-US" sz="7200" dirty="0" err="1" smtClean="0"/>
              <a:t>kako</a:t>
            </a:r>
            <a:r>
              <a:rPr lang="en-US" sz="7200" dirty="0" smtClean="0"/>
              <a:t> </a:t>
            </a:r>
            <a:r>
              <a:rPr lang="en-US" sz="7200" dirty="0"/>
              <a:t>se z </a:t>
            </a:r>
            <a:r>
              <a:rPr lang="en-US" sz="7200" dirty="0" err="1"/>
              <a:t>ustreznimi</a:t>
            </a:r>
            <a:r>
              <a:rPr lang="en-US" sz="7200" dirty="0"/>
              <a:t> </a:t>
            </a:r>
            <a:r>
              <a:rPr lang="en-US" sz="7200" dirty="0" err="1"/>
              <a:t>internimi</a:t>
            </a:r>
            <a:r>
              <a:rPr lang="en-US" sz="7200" dirty="0"/>
              <a:t> </a:t>
            </a:r>
            <a:r>
              <a:rPr lang="en-US" sz="7200" dirty="0" err="1"/>
              <a:t>postopki</a:t>
            </a:r>
            <a:r>
              <a:rPr lang="en-US" sz="7200" dirty="0"/>
              <a:t> </a:t>
            </a:r>
            <a:r>
              <a:rPr lang="en-US" sz="7200" dirty="0" err="1"/>
              <a:t>zaščititi</a:t>
            </a:r>
            <a:r>
              <a:rPr lang="en-US" sz="7200" dirty="0"/>
              <a:t> </a:t>
            </a:r>
            <a:r>
              <a:rPr lang="en-US" sz="7200" dirty="0" err="1"/>
              <a:t>pred</a:t>
            </a:r>
            <a:r>
              <a:rPr lang="en-US" sz="7200" dirty="0"/>
              <a:t> </a:t>
            </a:r>
            <a:r>
              <a:rPr lang="en-US" sz="7200" dirty="0" err="1"/>
              <a:t>njimi</a:t>
            </a:r>
            <a:r>
              <a:rPr lang="en-US" sz="7200" dirty="0"/>
              <a:t>?</a:t>
            </a:r>
            <a:endParaRPr lang="pl-PL" sz="7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9275817" y="0"/>
            <a:ext cx="1885826" cy="861774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GB" sz="1000" dirty="0">
                <a:solidFill>
                  <a:srgbClr val="595959"/>
                </a:solidFill>
              </a:rPr>
              <a:t>To change the image: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95959"/>
                </a:solidFill>
              </a:rPr>
              <a:t>Right click on the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95959"/>
                </a:solidFill>
              </a:rPr>
              <a:t>Click “Format background”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95959"/>
                </a:solidFill>
              </a:rPr>
              <a:t>Choose your image (Size: 1920x1080px)</a:t>
            </a:r>
          </a:p>
        </p:txBody>
      </p:sp>
    </p:spTree>
    <p:extLst>
      <p:ext uri="{BB962C8B-B14F-4D97-AF65-F5344CB8AC3E}">
        <p14:creationId xmlns:p14="http://schemas.microsoft.com/office/powerpoint/2010/main" val="17464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 uiExpand="1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1" uiExpand="1" build="allAtOnce">
        <p:tmplLst>
          <p:tmpl lvl="1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1.94444E-6 3.33333E-6 L 1.94444E-6 -0.15394 " pathEditMode="relative" rAng="0" ptsTypes="AA">
                      <p:cBhvr>
                        <p:cTn dur="750" spd="-100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7708"/>
                    </p:animMotion>
                  </p:childTnLst>
                </p:cTn>
              </p:par>
            </p:tnLst>
          </p:tmpl>
          <p:tmpl lvl="2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2.77778E-6 -1.48148E-6 L 2.77778E-6 -0.19792 " pathEditMode="relative" rAng="0" ptsTypes="AA">
                      <p:cBhvr>
                        <p:cTn dur="750" spd="-100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9907"/>
                    </p:animMotion>
                  </p:childTnLst>
                </p:cTn>
              </p:par>
            </p:tnLst>
          </p:tmpl>
          <p:tmpl lvl="3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4.44444E-6 -2.22222E-6 L 4.44444E-6 -0.21736 " pathEditMode="relative" rAng="0" ptsTypes="AA">
                      <p:cBhvr>
                        <p:cTn dur="750" spd="-100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0880"/>
                    </p:animMotion>
                  </p:childTnLst>
                </p:cTn>
              </p:par>
            </p:tnLst>
          </p:tmpl>
        </p:tmplLst>
      </p:bldP>
      <p:bldP spid="6" grpId="0" build="allAtOnce"/>
      <p:bldP spid="6" grpId="1" build="allAtOnce">
        <p:tmplLst>
          <p:tmpl lvl="1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5.55556E-7 -2.22222E-6 L 5.55556E-7 -0.21736 " pathEditMode="relative" rAng="0" ptsTypes="AA">
                      <p:cBhvr>
                        <p:cTn dur="750" spd="-100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0880"/>
                    </p:animMotion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1" y="969987"/>
            <a:ext cx="6857999" cy="112092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A3F48B-818E-4440-B2BA-2245DD42389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439465" y="296466"/>
            <a:ext cx="6265070" cy="503215"/>
          </a:xfrm>
        </p:spPr>
        <p:txBody>
          <a:bodyPr/>
          <a:lstStyle/>
          <a:p>
            <a:r>
              <a:rPr lang="en-US" dirty="0" smtClean="0"/>
              <a:t>Coface Risk Monitor</a:t>
            </a:r>
            <a:endParaRPr lang="en-US" dirty="0"/>
          </a:p>
          <a:p>
            <a:pPr lvl="1"/>
            <a:r>
              <a:rPr lang="sl-SI" dirty="0" smtClean="0"/>
              <a:t>Imejte pod nadzorom vaša tveganja in izberite pravilne odločitve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1143000" y="969238"/>
            <a:ext cx="6858000" cy="1120924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98" name="Groupe 97"/>
          <p:cNvGrpSpPr/>
          <p:nvPr/>
        </p:nvGrpSpPr>
        <p:grpSpPr>
          <a:xfrm>
            <a:off x="1143000" y="969986"/>
            <a:ext cx="6858001" cy="1120923"/>
            <a:chOff x="-1" y="1613662"/>
            <a:chExt cx="9144001" cy="2327148"/>
          </a:xfrm>
        </p:grpSpPr>
        <p:sp>
          <p:nvSpPr>
            <p:cNvPr id="91" name="Rectangle 90"/>
            <p:cNvSpPr/>
            <p:nvPr/>
          </p:nvSpPr>
          <p:spPr>
            <a:xfrm>
              <a:off x="-1" y="1613662"/>
              <a:ext cx="790575" cy="2327148"/>
            </a:xfrm>
            <a:prstGeom prst="rect">
              <a:avLst/>
            </a:prstGeom>
            <a:solidFill>
              <a:schemeClr val="tx2">
                <a:alpha val="43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0" y="1613662"/>
              <a:ext cx="1039392" cy="2327148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0" y="1613662"/>
              <a:ext cx="1910248" cy="2327148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144667" y="1613662"/>
              <a:ext cx="3999333" cy="2327148"/>
            </a:xfrm>
            <a:prstGeom prst="rect">
              <a:avLst/>
            </a:prstGeom>
            <a:solidFill>
              <a:schemeClr val="tx2">
                <a:alpha val="1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520327" y="1613662"/>
              <a:ext cx="623673" cy="2327148"/>
            </a:xfrm>
            <a:prstGeom prst="rect">
              <a:avLst/>
            </a:prstGeom>
            <a:solidFill>
              <a:schemeClr val="tx2">
                <a:alpha val="33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80887" y="1613662"/>
              <a:ext cx="3763113" cy="2327148"/>
            </a:xfrm>
            <a:prstGeom prst="rect">
              <a:avLst/>
            </a:prstGeom>
            <a:solidFill>
              <a:schemeClr val="tx2">
                <a:alpha val="1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889647" y="1613662"/>
              <a:ext cx="2254353" cy="2327148"/>
            </a:xfrm>
            <a:prstGeom prst="rect">
              <a:avLst/>
            </a:prstGeom>
            <a:solidFill>
              <a:schemeClr val="tx2">
                <a:alpha val="1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986927" y="1613662"/>
              <a:ext cx="1157073" cy="2327148"/>
            </a:xfrm>
            <a:prstGeom prst="rect">
              <a:avLst/>
            </a:prstGeom>
            <a:solidFill>
              <a:schemeClr val="tx2">
                <a:alpha val="31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666127" y="1613662"/>
              <a:ext cx="2477873" cy="2327148"/>
            </a:xfrm>
            <a:prstGeom prst="rect">
              <a:avLst/>
            </a:prstGeom>
            <a:solidFill>
              <a:schemeClr val="tx2">
                <a:alpha val="33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cxnSp>
        <p:nvCxnSpPr>
          <p:cNvPr id="104" name="Connecteur droit 103"/>
          <p:cNvCxnSpPr/>
          <p:nvPr/>
        </p:nvCxnSpPr>
        <p:spPr>
          <a:xfrm>
            <a:off x="1730574" y="1025128"/>
            <a:ext cx="0" cy="304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>
            <a:cxnSpLocks/>
          </p:cNvCxnSpPr>
          <p:nvPr/>
        </p:nvCxnSpPr>
        <p:spPr>
          <a:xfrm>
            <a:off x="1918097" y="1355527"/>
            <a:ext cx="0" cy="1583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>
            <a:cxnSpLocks/>
          </p:cNvCxnSpPr>
          <p:nvPr/>
        </p:nvCxnSpPr>
        <p:spPr>
          <a:xfrm>
            <a:off x="5003504" y="1140024"/>
            <a:ext cx="0" cy="1583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>
            <a:cxnSpLocks/>
          </p:cNvCxnSpPr>
          <p:nvPr/>
        </p:nvCxnSpPr>
        <p:spPr>
          <a:xfrm>
            <a:off x="6145928" y="1273374"/>
            <a:ext cx="0" cy="1750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>
            <a:cxnSpLocks/>
          </p:cNvCxnSpPr>
          <p:nvPr/>
        </p:nvCxnSpPr>
        <p:spPr>
          <a:xfrm>
            <a:off x="7536719" y="1014413"/>
            <a:ext cx="0" cy="29646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5745729" y="2337944"/>
            <a:ext cx="1357783" cy="2204231"/>
            <a:chOff x="5583043" y="3112769"/>
            <a:chExt cx="1810377" cy="2938975"/>
          </a:xfrm>
        </p:grpSpPr>
        <p:sp>
          <p:nvSpPr>
            <p:cNvPr id="46" name="Rectangle 45"/>
            <p:cNvSpPr/>
            <p:nvPr/>
          </p:nvSpPr>
          <p:spPr>
            <a:xfrm>
              <a:off x="5583043" y="3112769"/>
              <a:ext cx="1810377" cy="2938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tIns="999000" rIns="135000" bIns="0" rtlCol="0" anchor="t" anchorCtr="0">
              <a:noAutofit/>
            </a:bodyPr>
            <a:lstStyle/>
            <a:p>
              <a:pPr lvl="0"/>
              <a:r>
                <a:rPr lang="sl-SI" sz="1350" b="1" dirty="0">
                  <a:solidFill>
                    <a:schemeClr val="bg1"/>
                  </a:solidFill>
                </a:rPr>
                <a:t>poglavitne </a:t>
              </a:r>
              <a:r>
                <a:rPr lang="sl-SI" sz="1350" b="1" dirty="0">
                  <a:solidFill>
                    <a:schemeClr val="bg1"/>
                  </a:solidFill>
                </a:rPr>
                <a:t>koristi, ki jih pridobite z monitoringom</a:t>
              </a:r>
              <a:endParaRPr 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47818" y="3446442"/>
              <a:ext cx="667277" cy="1231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</a:rPr>
                <a:t>3</a:t>
              </a:r>
              <a:endParaRPr lang="fr-FR" sz="54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049065" y="2337944"/>
            <a:ext cx="3562035" cy="2313503"/>
            <a:chOff x="1208086" y="3117259"/>
            <a:chExt cx="4749380" cy="3084670"/>
          </a:xfrm>
        </p:grpSpPr>
        <p:sp>
          <p:nvSpPr>
            <p:cNvPr id="158" name="Rectangle 157"/>
            <p:cNvSpPr/>
            <p:nvPr/>
          </p:nvSpPr>
          <p:spPr>
            <a:xfrm>
              <a:off x="1208086" y="3117259"/>
              <a:ext cx="4391560" cy="30846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0"/>
            <a:lstStyle/>
            <a:p>
              <a:pPr>
                <a:buClr>
                  <a:srgbClr val="61B57C"/>
                </a:buClr>
                <a:buSzPct val="100000"/>
              </a:pPr>
              <a:r>
                <a:rPr lang="en-US" sz="900" b="1" cap="all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Narrow"/>
                </a:rPr>
                <a:t>Real time </a:t>
              </a:r>
              <a:r>
                <a:rPr lang="sl-SI" sz="900" b="1" cap="all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Narrow"/>
                </a:rPr>
                <a:t>opozorila</a:t>
              </a:r>
              <a:r>
                <a:rPr lang="en-US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Narrow"/>
                </a:rPr>
                <a:t/>
              </a:r>
              <a:br>
                <a:rPr lang="en-US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Narrow"/>
                </a:rPr>
              </a:br>
              <a:r>
                <a:rPr lang="sl-SI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Narrow"/>
                </a:rPr>
                <a:t>Zgodnje obveščanje pomaga zmanjševati tveganja in izogibanje težavam s kupci in dobavitelji. Obvestimo vas, takoj kadar nastanejo spremembe pri podjetjih v vašem portfoliu.</a:t>
              </a:r>
            </a:p>
            <a:p>
              <a:pPr>
                <a:buClr>
                  <a:srgbClr val="61B57C"/>
                </a:buClr>
                <a:buSzPct val="100000"/>
              </a:pPr>
              <a:endParaRPr lang="sl-SI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endParaRPr>
            </a:p>
            <a:p>
              <a:pPr>
                <a:buClr>
                  <a:srgbClr val="61B57C"/>
                </a:buClr>
                <a:buSzPct val="100000"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Narrow"/>
                </a:rPr>
                <a:t>—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endParaRPr>
            </a:p>
            <a:p>
              <a:pPr>
                <a:buClr>
                  <a:srgbClr val="18B3B9"/>
                </a:buClr>
              </a:pPr>
              <a:r>
                <a:rPr lang="sl-SI" sz="900" b="1" cap="all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Narrow"/>
                </a:rPr>
                <a:t>VSE PODROBNOSTI ZA VAŠE POTREBE</a:t>
              </a:r>
              <a:endParaRPr lang="en-US" sz="9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endParaRPr>
            </a:p>
            <a:p>
              <a:pPr>
                <a:buClr>
                  <a:srgbClr val="18B3B9"/>
                </a:buClr>
              </a:pPr>
              <a:r>
                <a:rPr lang="sl-SI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Narrow"/>
                </a:rPr>
                <a:t>Lahko izbirate med 18 monitoring kriterijev, ki ustrezajo vašim potrebam.</a:t>
              </a:r>
            </a:p>
            <a:p>
              <a:pPr>
                <a:buClr>
                  <a:srgbClr val="18B3B9"/>
                </a:buClr>
              </a:pPr>
              <a:endParaRPr lang="fr-F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61B57C"/>
                </a:buClr>
                <a:buSzPct val="100000"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Narrow"/>
                </a:rPr>
                <a:t>—</a:t>
              </a:r>
            </a:p>
            <a:p>
              <a:pPr>
                <a:buClr>
                  <a:srgbClr val="61B57C"/>
                </a:buClr>
                <a:buSzPct val="100000"/>
              </a:pPr>
              <a:r>
                <a:rPr lang="sl-SI" sz="900" b="1" cap="all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Narrow"/>
                </a:rPr>
                <a:t>Za izbrane regije</a:t>
              </a:r>
            </a:p>
            <a:p>
              <a:pPr>
                <a:buClr>
                  <a:srgbClr val="61B57C"/>
                </a:buClr>
                <a:buSzPct val="100000"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Narrow"/>
                </a:rPr>
                <a:t>Coface Risk Monitor</a:t>
              </a:r>
              <a:r>
                <a:rPr lang="sl-SI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Narrow"/>
                </a:rPr>
                <a:t> je na voljo za podjetja iz Srednje, Vzhodne in Zahodne Evrope ter ZDA, kmalu tudi širom celega sveta.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endParaRP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5957466" y="3117259"/>
              <a:ext cx="0" cy="2938975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1143504" y="2011680"/>
            <a:ext cx="6857497" cy="76864"/>
            <a:chOff x="671" y="2532559"/>
            <a:chExt cx="11178584" cy="252166"/>
          </a:xfrm>
          <a:solidFill>
            <a:schemeClr val="accent1">
              <a:alpha val="64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671" y="2532559"/>
              <a:ext cx="3134959" cy="25216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fr-BE" sz="825" b="1" dirty="0">
                <a:solidFill>
                  <a:prstClr val="white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681879" y="2532559"/>
              <a:ext cx="3134959" cy="252166"/>
            </a:xfrm>
            <a:prstGeom prst="rect">
              <a:avLst/>
            </a:prstGeom>
            <a:solidFill>
              <a:schemeClr val="tx2">
                <a:alpha val="61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fr-BE" sz="825" b="1" dirty="0">
                <a:solidFill>
                  <a:prstClr val="white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363087" y="2532559"/>
              <a:ext cx="3134959" cy="252166"/>
            </a:xfrm>
            <a:prstGeom prst="rect">
              <a:avLst/>
            </a:prstGeom>
            <a:solidFill>
              <a:schemeClr val="accent3">
                <a:alpha val="56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fr-BE" sz="825" b="1" dirty="0">
                <a:solidFill>
                  <a:prstClr val="white"/>
                </a:solidFill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8044296" y="2532559"/>
              <a:ext cx="3134959" cy="25216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fr-BE" sz="825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19" y="962996"/>
            <a:ext cx="1057275" cy="10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5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950">
        <p:fade/>
      </p:transition>
    </mc:Choice>
    <mc:Fallback xmlns="">
      <p:transition spd="med" advClick="0" advTm="239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A3F48B-818E-4440-B2BA-2245DD42389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439465" y="296466"/>
            <a:ext cx="6265070" cy="295466"/>
          </a:xfrm>
        </p:spPr>
        <p:txBody>
          <a:bodyPr/>
          <a:lstStyle/>
          <a:p>
            <a:r>
              <a:rPr lang="en-US" dirty="0" smtClean="0"/>
              <a:t>reference</a:t>
            </a:r>
            <a:endParaRPr lang="en-US" sz="1500" dirty="0">
              <a:solidFill>
                <a:srgbClr val="03365F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pic>
        <p:nvPicPr>
          <p:cNvPr id="174" name="Grafik 1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64" y="993959"/>
            <a:ext cx="1792924" cy="522756"/>
          </a:xfrm>
          <a:prstGeom prst="rect">
            <a:avLst/>
          </a:prstGeom>
        </p:spPr>
      </p:pic>
      <p:pic>
        <p:nvPicPr>
          <p:cNvPr id="178" name="Grafik 1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3706" y="1850232"/>
            <a:ext cx="992651" cy="325754"/>
          </a:xfrm>
          <a:prstGeom prst="rect">
            <a:avLst/>
          </a:prstGeom>
        </p:spPr>
      </p:pic>
      <p:pic>
        <p:nvPicPr>
          <p:cNvPr id="179" name="Grafik 1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00" y="1737103"/>
            <a:ext cx="885926" cy="885926"/>
          </a:xfrm>
          <a:prstGeom prst="rect">
            <a:avLst/>
          </a:prstGeom>
        </p:spPr>
      </p:pic>
      <p:pic>
        <p:nvPicPr>
          <p:cNvPr id="184" name="Grafik 1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6050" y="2453637"/>
            <a:ext cx="846902" cy="676088"/>
          </a:xfrm>
          <a:prstGeom prst="rect">
            <a:avLst/>
          </a:prstGeom>
        </p:spPr>
      </p:pic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52" y="2745885"/>
            <a:ext cx="1328085" cy="7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64" y="4008481"/>
            <a:ext cx="1462661" cy="61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63" y="3493346"/>
            <a:ext cx="1577563" cy="36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" name="Picture 2" descr="Bildergebnis für logo merced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57" y="4037024"/>
            <a:ext cx="1230750" cy="692429"/>
          </a:xfrm>
          <a:prstGeom prst="rect">
            <a:avLst/>
          </a:prstGeom>
          <a:noFill/>
          <a:extLst/>
        </p:spPr>
      </p:pic>
      <p:pic>
        <p:nvPicPr>
          <p:cNvPr id="1026" name="Picture 2" descr="Image result for logo bgz bnp paribas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09" y="690944"/>
            <a:ext cx="1785297" cy="6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ogo ergo hestia transparen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57" y="1890651"/>
            <a:ext cx="989467" cy="5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ogo basf transpare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28" y="3474726"/>
            <a:ext cx="1097783" cy="40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ogo omida logistics transparent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7047" y="3215287"/>
            <a:ext cx="1555858" cy="45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ogo omv transparen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71" y="945992"/>
            <a:ext cx="965009" cy="70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logo xerox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20" y="4236027"/>
            <a:ext cx="1134629" cy="3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logo thyssenkrupp transparen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94" y="2119250"/>
            <a:ext cx="953936" cy="7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950">
        <p:fade/>
      </p:transition>
    </mc:Choice>
    <mc:Fallback xmlns="">
      <p:transition spd="med" advClick="0" advTm="239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7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3" dur="1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1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7" dur="10" fill="hold"/>
                                        <p:tgtEl>
                                          <p:spTgt spid="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7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10" fill="hold"/>
                                        <p:tgtEl>
                                          <p:spTgt spid="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7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1" dur="1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8" dur="1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65" dur="10" fill="hold"/>
                                        <p:tgtEl>
                                          <p:spTgt spid="1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18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72" dur="10" fill="hold"/>
                                        <p:tgtEl>
                                          <p:spTgt spid="1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18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79" dur="10" fill="hold"/>
                                        <p:tgtEl>
                                          <p:spTgt spid="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19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86" dur="1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93" dur="10" fill="hold"/>
                                        <p:tgtEl>
                                          <p:spTgt spid="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19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00" dur="10" fill="hold"/>
                                        <p:tgtEl>
                                          <p:spTgt spid="1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19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id="107" dur="1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id="109" dur="5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u texte 44"/>
          <p:cNvSpPr>
            <a:spLocks noGrp="1"/>
          </p:cNvSpPr>
          <p:nvPr>
            <p:ph type="body" sz="quarter" idx="10"/>
          </p:nvPr>
        </p:nvSpPr>
        <p:spPr>
          <a:xfrm>
            <a:off x="2785620" y="1117282"/>
            <a:ext cx="2454083" cy="323165"/>
          </a:xfrm>
        </p:spPr>
        <p:txBody>
          <a:bodyPr/>
          <a:lstStyle/>
          <a:p>
            <a:r>
              <a:rPr lang="sl-SI" b="1" dirty="0" smtClean="0"/>
              <a:t>Hvala za pozornost!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239703" y="1440447"/>
            <a:ext cx="3697075" cy="34050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135000" bIns="0" rtlCol="0" anchor="ctr">
            <a:noAutofit/>
          </a:bodyPr>
          <a:lstStyle/>
          <a:p>
            <a:pPr lvl="0">
              <a:lnSpc>
                <a:spcPct val="90000"/>
              </a:lnSpc>
            </a:pPr>
            <a:r>
              <a:rPr lang="sl-SI" b="1" dirty="0">
                <a:solidFill>
                  <a:prstClr val="white"/>
                </a:solidFill>
              </a:rPr>
              <a:t>Mario Varga</a:t>
            </a:r>
            <a:endParaRPr lang="en-US" b="1" dirty="0">
              <a:solidFill>
                <a:prstClr val="white"/>
              </a:solidFill>
            </a:endParaRPr>
          </a:p>
          <a:p>
            <a:pPr lvl="0">
              <a:lnSpc>
                <a:spcPct val="90000"/>
              </a:lnSpc>
            </a:pPr>
            <a:r>
              <a:rPr lang="sl-SI" dirty="0">
                <a:solidFill>
                  <a:prstClr val="white"/>
                </a:solidFill>
              </a:rPr>
              <a:t>Account manager</a:t>
            </a:r>
            <a:endParaRPr lang="en-US" dirty="0">
              <a:solidFill>
                <a:prstClr val="white"/>
              </a:solidFill>
            </a:endParaRPr>
          </a:p>
          <a:p>
            <a:pPr lvl="0">
              <a:lnSpc>
                <a:spcPct val="90000"/>
              </a:lnSpc>
            </a:pPr>
            <a:endParaRPr lang="en-US" b="1" dirty="0">
              <a:solidFill>
                <a:prstClr val="white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1500" dirty="0">
                <a:solidFill>
                  <a:prstClr val="white"/>
                </a:solidFill>
              </a:rPr>
              <a:t>T. +</a:t>
            </a:r>
            <a:r>
              <a:rPr lang="sl-SI" sz="1500" dirty="0">
                <a:solidFill>
                  <a:prstClr val="white"/>
                </a:solidFill>
              </a:rPr>
              <a:t>386 </a:t>
            </a:r>
            <a:r>
              <a:rPr lang="en-US" sz="1500" dirty="0">
                <a:solidFill>
                  <a:prstClr val="white"/>
                </a:solidFill>
              </a:rPr>
              <a:t>/ </a:t>
            </a:r>
            <a:r>
              <a:rPr lang="sl-SI" sz="1500" dirty="0">
                <a:solidFill>
                  <a:prstClr val="white"/>
                </a:solidFill>
              </a:rPr>
              <a:t>31</a:t>
            </a:r>
            <a:r>
              <a:rPr lang="en-US" sz="1500" dirty="0">
                <a:solidFill>
                  <a:prstClr val="white"/>
                </a:solidFill>
              </a:rPr>
              <a:t> / </a:t>
            </a:r>
            <a:r>
              <a:rPr lang="sl-SI" sz="1500" dirty="0">
                <a:solidFill>
                  <a:prstClr val="white"/>
                </a:solidFill>
              </a:rPr>
              <a:t>314 963</a:t>
            </a:r>
            <a:endParaRPr lang="en-US" sz="1500" dirty="0">
              <a:solidFill>
                <a:prstClr val="white"/>
              </a:solidFill>
            </a:endParaRPr>
          </a:p>
          <a:p>
            <a:pPr lvl="0">
              <a:lnSpc>
                <a:spcPct val="90000"/>
              </a:lnSpc>
            </a:pPr>
            <a:r>
              <a:rPr lang="sl-SI" sz="1500" dirty="0">
                <a:solidFill>
                  <a:prstClr val="white"/>
                </a:solidFill>
              </a:rPr>
              <a:t>mario.varga</a:t>
            </a:r>
            <a:r>
              <a:rPr lang="en-US" sz="1500" dirty="0">
                <a:solidFill>
                  <a:prstClr val="white"/>
                </a:solidFill>
              </a:rPr>
              <a:t>@coface.com</a:t>
            </a:r>
          </a:p>
        </p:txBody>
      </p:sp>
    </p:spTree>
    <p:extLst>
      <p:ext uri="{BB962C8B-B14F-4D97-AF65-F5344CB8AC3E}">
        <p14:creationId xmlns:p14="http://schemas.microsoft.com/office/powerpoint/2010/main" val="1637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950">
        <p:fade/>
      </p:transition>
    </mc:Choice>
    <mc:Fallback xmlns="">
      <p:transition spd="med" advClick="0" advTm="109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3.33333E-6 L -5.55556E-7 -0.04561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950">
        <p:fade/>
      </p:transition>
    </mc:Choice>
    <mc:Fallback xmlns="">
      <p:transition spd="med" advClick="0" advTm="2395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11440" cy="513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9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950">
        <p:fade/>
      </p:transition>
    </mc:Choice>
    <mc:Fallback xmlns="">
      <p:transition spd="med" advClick="0" advTm="2395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7434318" y="4747386"/>
            <a:ext cx="216024" cy="24050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525" dirty="0">
                <a:solidFill>
                  <a:schemeClr val="accent1"/>
                </a:solidFill>
              </a:rPr>
              <a:t>2</a:t>
            </a:r>
            <a:endParaRPr lang="en-US" sz="525" dirty="0">
              <a:solidFill>
                <a:schemeClr val="accent1"/>
              </a:solidFill>
            </a:endParaRPr>
          </a:p>
        </p:txBody>
      </p:sp>
      <p:cxnSp>
        <p:nvCxnSpPr>
          <p:cNvPr id="59" name="Connecteur droit 58"/>
          <p:cNvCxnSpPr/>
          <p:nvPr/>
        </p:nvCxnSpPr>
        <p:spPr>
          <a:xfrm>
            <a:off x="1420377" y="681540"/>
            <a:ext cx="6480720" cy="0"/>
          </a:xfrm>
          <a:prstGeom prst="line">
            <a:avLst/>
          </a:prstGeom>
          <a:ln w="22225" cmpd="sng">
            <a:solidFill>
              <a:srgbClr val="61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re 3"/>
          <p:cNvSpPr txBox="1">
            <a:spLocks/>
          </p:cNvSpPr>
          <p:nvPr/>
        </p:nvSpPr>
        <p:spPr>
          <a:xfrm>
            <a:off x="1385646" y="303498"/>
            <a:ext cx="5562618" cy="486061"/>
          </a:xfrm>
          <a:prstGeom prst="rect">
            <a:avLst/>
          </a:prstGeom>
        </p:spPr>
        <p:txBody>
          <a:bodyPr vert="horz" lIns="0" tIns="0" rIns="0" bIns="0" anchor="t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lnSpc>
                <a:spcPts val="2100"/>
              </a:lnSpc>
              <a:defRPr/>
            </a:pPr>
            <a:r>
              <a:rPr lang="fr-FR" sz="1800" b="1" dirty="0">
                <a:solidFill>
                  <a:srgbClr val="03365F"/>
                </a:solidFill>
                <a:latin typeface="Arial"/>
              </a:rPr>
              <a:t>1. </a:t>
            </a:r>
            <a:r>
              <a:rPr lang="sl-SI" sz="1800" b="1" dirty="0">
                <a:solidFill>
                  <a:srgbClr val="03365F"/>
                </a:solidFill>
                <a:latin typeface="Arial"/>
              </a:rPr>
              <a:t>ZAKAJ</a:t>
            </a:r>
            <a:endParaRPr lang="fr-FR" sz="1800" b="1" dirty="0">
              <a:solidFill>
                <a:srgbClr val="03365F"/>
              </a:solidFill>
              <a:latin typeface="Arial"/>
            </a:endParaRPr>
          </a:p>
        </p:txBody>
      </p:sp>
      <p:pic>
        <p:nvPicPr>
          <p:cNvPr id="62" name="Image 61" descr="logo_tit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659" y="4594720"/>
            <a:ext cx="648071" cy="272918"/>
          </a:xfrm>
          <a:prstGeom prst="rect">
            <a:avLst/>
          </a:prstGeom>
        </p:spPr>
      </p:pic>
      <p:pic>
        <p:nvPicPr>
          <p:cNvPr id="46" name="Image 45" descr="logo_TradeLiner-RV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926" y="280551"/>
            <a:ext cx="1038074" cy="292977"/>
          </a:xfrm>
          <a:prstGeom prst="rect">
            <a:avLst/>
          </a:prstGeom>
        </p:spPr>
      </p:pic>
      <p:sp>
        <p:nvSpPr>
          <p:cNvPr id="47" name="Content Placeholder 4"/>
          <p:cNvSpPr txBox="1">
            <a:spLocks/>
          </p:cNvSpPr>
          <p:nvPr/>
        </p:nvSpPr>
        <p:spPr>
          <a:xfrm>
            <a:off x="1438275" y="1090749"/>
            <a:ext cx="6263879" cy="35431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216" indent="-201216" algn="just">
              <a:spcBef>
                <a:spcPct val="0"/>
              </a:spcBef>
              <a:spcAft>
                <a:spcPct val="50000"/>
              </a:spcAft>
              <a:buClr>
                <a:srgbClr val="18B3B9"/>
              </a:buClr>
              <a:buFont typeface="Symbol" pitchFamily="18" charset="2"/>
              <a:buChar char="·"/>
              <a:defRPr/>
            </a:pPr>
            <a:r>
              <a:rPr lang="sl-SI" sz="1500" kern="0" dirty="0">
                <a:solidFill>
                  <a:srgbClr val="03365F"/>
                </a:solidFill>
                <a:latin typeface="Arial"/>
                <a:cs typeface="Arial"/>
              </a:rPr>
              <a:t>Z uvajanjem </a:t>
            </a:r>
            <a:r>
              <a:rPr lang="sl-SI" sz="1500" kern="0" dirty="0" err="1">
                <a:solidFill>
                  <a:srgbClr val="03365F"/>
                </a:solidFill>
                <a:latin typeface="Arial"/>
                <a:cs typeface="Arial"/>
              </a:rPr>
              <a:t>Coface</a:t>
            </a:r>
            <a:r>
              <a:rPr lang="sl-SI" sz="1500" kern="0" dirty="0">
                <a:solidFill>
                  <a:srgbClr val="03365F"/>
                </a:solidFill>
                <a:latin typeface="Arial"/>
                <a:cs typeface="Arial"/>
              </a:rPr>
              <a:t> standardov smo zaznali potrebo po širšem naboru kritij in produktov, ki bi reševali potrebe strank z vidika kritja:</a:t>
            </a:r>
            <a:endParaRPr lang="en-US" sz="15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501254" lvl="1" indent="-201216" algn="just">
              <a:spcBef>
                <a:spcPct val="0"/>
              </a:spcBef>
              <a:spcAft>
                <a:spcPct val="50000"/>
              </a:spcAft>
              <a:buClr>
                <a:srgbClr val="18B3B9"/>
              </a:buClr>
              <a:buFont typeface="Symbol" pitchFamily="18" charset="2"/>
              <a:buChar char="·"/>
              <a:defRPr/>
            </a:pP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Večji nabor vrst limitov z enostavnejšim upravljanjem</a:t>
            </a:r>
          </a:p>
          <a:p>
            <a:pPr marL="501254" lvl="1" indent="-201216" algn="just">
              <a:spcBef>
                <a:spcPct val="0"/>
              </a:spcBef>
              <a:spcAft>
                <a:spcPct val="50000"/>
              </a:spcAft>
              <a:buClr>
                <a:srgbClr val="18B3B9"/>
              </a:buClr>
              <a:buFont typeface="Symbol" pitchFamily="18" charset="2"/>
              <a:buChar char="·"/>
              <a:defRPr/>
            </a:pP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Večji nabor opcij</a:t>
            </a:r>
            <a:endParaRPr lang="en-US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201216" indent="-201216" algn="just">
              <a:spcBef>
                <a:spcPct val="0"/>
              </a:spcBef>
              <a:spcAft>
                <a:spcPct val="50000"/>
              </a:spcAft>
              <a:buClr>
                <a:srgbClr val="18B3B9"/>
              </a:buClr>
              <a:buFont typeface="Symbol" pitchFamily="18" charset="2"/>
              <a:buChar char="·"/>
              <a:defRPr/>
            </a:pPr>
            <a:endParaRPr lang="en-US" sz="15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201216" indent="-201216" algn="just">
              <a:spcBef>
                <a:spcPct val="0"/>
              </a:spcBef>
              <a:spcAft>
                <a:spcPct val="50000"/>
              </a:spcAft>
              <a:buClr>
                <a:srgbClr val="18B3B9"/>
              </a:buClr>
              <a:buFont typeface="Symbol" pitchFamily="18" charset="2"/>
              <a:buChar char="·"/>
              <a:defRPr/>
            </a:pPr>
            <a:r>
              <a:rPr lang="sl-SI" sz="1500" kern="0" dirty="0">
                <a:solidFill>
                  <a:srgbClr val="03365F"/>
                </a:solidFill>
                <a:latin typeface="Arial"/>
                <a:cs typeface="Arial"/>
              </a:rPr>
              <a:t>Vse storitve so obravnavane kot zavarovalni produkt </a:t>
            </a:r>
          </a:p>
          <a:p>
            <a:pPr marL="501254" lvl="1" indent="-201216" algn="just">
              <a:spcBef>
                <a:spcPct val="0"/>
              </a:spcBef>
              <a:spcAft>
                <a:spcPct val="50000"/>
              </a:spcAft>
              <a:buClr>
                <a:srgbClr val="18B3B9"/>
              </a:buClr>
              <a:buFont typeface="Symbol" pitchFamily="18" charset="2"/>
              <a:buChar char="·"/>
              <a:defRPr/>
            </a:pP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Ločitev zavarovalnega kritja od dodatnih storitev</a:t>
            </a:r>
          </a:p>
          <a:p>
            <a:pPr marL="501254" lvl="1" indent="-201216" algn="just">
              <a:spcBef>
                <a:spcPct val="0"/>
              </a:spcBef>
              <a:spcAft>
                <a:spcPct val="50000"/>
              </a:spcAft>
              <a:buClr>
                <a:srgbClr val="18B3B9"/>
              </a:buClr>
              <a:buFont typeface="Symbol" pitchFamily="18" charset="2"/>
              <a:buChar char="·"/>
              <a:defRPr/>
            </a:pP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Obravnava ločenih storitev v DDV sistemu</a:t>
            </a:r>
            <a:endParaRPr lang="en-US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201216" lvl="3" indent="-201216" algn="just">
              <a:spcBef>
                <a:spcPct val="0"/>
              </a:spcBef>
              <a:spcAft>
                <a:spcPct val="50000"/>
              </a:spcAft>
              <a:buClr>
                <a:srgbClr val="18B3B9"/>
              </a:buClr>
              <a:buFont typeface="Symbol" pitchFamily="18" charset="2"/>
              <a:buChar char="·"/>
              <a:defRPr/>
            </a:pPr>
            <a:endParaRPr lang="sl-SI" sz="15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201216" lvl="3" indent="-201216" algn="just">
              <a:spcBef>
                <a:spcPct val="0"/>
              </a:spcBef>
              <a:spcAft>
                <a:spcPct val="50000"/>
              </a:spcAft>
              <a:buClr>
                <a:srgbClr val="18B3B9"/>
              </a:buClr>
              <a:buFont typeface="Symbol" pitchFamily="18" charset="2"/>
              <a:buChar char="·"/>
              <a:defRPr/>
            </a:pPr>
            <a:r>
              <a:rPr lang="sl-SI" sz="1500" kern="0" dirty="0">
                <a:solidFill>
                  <a:srgbClr val="03365F"/>
                </a:solidFill>
                <a:latin typeface="Arial"/>
                <a:cs typeface="Arial"/>
              </a:rPr>
              <a:t>Pomemben del poslovnih procesov ni digitaliziran</a:t>
            </a:r>
          </a:p>
          <a:p>
            <a:pPr marL="501254" lvl="1" indent="-201216" algn="just">
              <a:spcBef>
                <a:spcPct val="0"/>
              </a:spcBef>
              <a:spcAft>
                <a:spcPct val="50000"/>
              </a:spcAft>
              <a:buClr>
                <a:srgbClr val="18B3B9"/>
              </a:buClr>
              <a:buFont typeface="Symbol" pitchFamily="18" charset="2"/>
              <a:buChar char="·"/>
              <a:defRPr/>
            </a:pPr>
            <a:r>
              <a:rPr lang="sl-SI" sz="1200" kern="0" dirty="0">
                <a:solidFill>
                  <a:srgbClr val="03365F"/>
                </a:solidFill>
                <a:cs typeface="Arial"/>
              </a:rPr>
              <a:t>„</a:t>
            </a:r>
            <a:r>
              <a:rPr lang="sl-SI" sz="1200" kern="0" dirty="0" err="1">
                <a:solidFill>
                  <a:srgbClr val="03365F"/>
                </a:solidFill>
                <a:cs typeface="Arial"/>
              </a:rPr>
              <a:t>Online</a:t>
            </a:r>
            <a:r>
              <a:rPr lang="sl-SI" sz="1200" kern="0" dirty="0">
                <a:solidFill>
                  <a:srgbClr val="03365F"/>
                </a:solidFill>
                <a:cs typeface="Arial"/>
              </a:rPr>
              <a:t>“ prijava prometa</a:t>
            </a:r>
            <a:endParaRPr lang="sl-SI" sz="1200" kern="0" dirty="0">
              <a:solidFill>
                <a:srgbClr val="03365F"/>
              </a:solidFill>
              <a:cs typeface="Arial"/>
            </a:endParaRPr>
          </a:p>
          <a:p>
            <a:pPr marL="501254" lvl="1" indent="-201216" algn="just">
              <a:spcBef>
                <a:spcPct val="0"/>
              </a:spcBef>
              <a:spcAft>
                <a:spcPct val="50000"/>
              </a:spcAft>
              <a:buClr>
                <a:srgbClr val="18B3B9"/>
              </a:buClr>
              <a:buFont typeface="Symbol" pitchFamily="18" charset="2"/>
              <a:buChar char="·"/>
              <a:defRPr/>
            </a:pPr>
            <a:r>
              <a:rPr lang="sl-SI" sz="1200" kern="0" dirty="0">
                <a:solidFill>
                  <a:srgbClr val="03365F"/>
                </a:solidFill>
                <a:cs typeface="Arial"/>
              </a:rPr>
              <a:t>Standardizacija lastnosti produkta </a:t>
            </a:r>
            <a:endParaRPr lang="en-US" sz="21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201216" indent="-201216" algn="just">
              <a:spcBef>
                <a:spcPct val="0"/>
              </a:spcBef>
              <a:spcAft>
                <a:spcPct val="50000"/>
              </a:spcAft>
              <a:buClr>
                <a:srgbClr val="18B3B9"/>
              </a:buClr>
              <a:buFont typeface="Symbol" pitchFamily="18" charset="2"/>
              <a:buChar char="·"/>
              <a:defRPr/>
            </a:pPr>
            <a:endParaRPr lang="en-US" sz="1500" kern="0" dirty="0">
              <a:solidFill>
                <a:srgbClr val="03365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2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7434318" y="4747386"/>
            <a:ext cx="216024" cy="24050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525" dirty="0">
                <a:solidFill>
                  <a:schemeClr val="accent1"/>
                </a:solidFill>
              </a:rPr>
              <a:t>2</a:t>
            </a:r>
            <a:endParaRPr lang="en-US" sz="525" dirty="0">
              <a:solidFill>
                <a:schemeClr val="accent1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71" y="1133303"/>
            <a:ext cx="1671806" cy="757165"/>
          </a:xfrm>
          <a:prstGeom prst="rect">
            <a:avLst/>
          </a:prstGeom>
          <a:ln>
            <a:noFill/>
          </a:ln>
        </p:spPr>
      </p:pic>
      <p:pic>
        <p:nvPicPr>
          <p:cNvPr id="35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1119821"/>
            <a:ext cx="1773557" cy="75716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73" y="1108475"/>
            <a:ext cx="1863256" cy="779855"/>
          </a:xfrm>
          <a:prstGeom prst="rect">
            <a:avLst/>
          </a:prstGeom>
        </p:spPr>
      </p:pic>
      <p:sp>
        <p:nvSpPr>
          <p:cNvPr id="37" name="Ellipse 36"/>
          <p:cNvSpPr/>
          <p:nvPr/>
        </p:nvSpPr>
        <p:spPr>
          <a:xfrm>
            <a:off x="2515274" y="1321436"/>
            <a:ext cx="743742" cy="35393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2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58" y="1798201"/>
            <a:ext cx="1216632" cy="54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4" y="2243188"/>
            <a:ext cx="1168287" cy="540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2141730" y="2382982"/>
            <a:ext cx="469276" cy="29709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accent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39652" y="3081537"/>
            <a:ext cx="17728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A3D4B0">
                    <a:lumMod val="50000"/>
                  </a:srgbClr>
                </a:solidFill>
              </a:rPr>
              <a:t> </a:t>
            </a:r>
            <a:r>
              <a:rPr lang="sl-SI" sz="1350" dirty="0">
                <a:solidFill>
                  <a:srgbClr val="A3D4B0">
                    <a:lumMod val="50000"/>
                  </a:srgbClr>
                </a:solidFill>
              </a:rPr>
              <a:t>Barva storitev</a:t>
            </a:r>
            <a:endParaRPr lang="fr-FR" sz="1350" dirty="0">
              <a:solidFill>
                <a:srgbClr val="A3D4B0">
                  <a:lumMod val="50000"/>
                </a:srgbClr>
              </a:solidFill>
            </a:endParaRPr>
          </a:p>
        </p:txBody>
      </p:sp>
      <p:cxnSp>
        <p:nvCxnSpPr>
          <p:cNvPr id="19" name="Connecteur droit 18"/>
          <p:cNvCxnSpPr>
            <a:stCxn id="17" idx="4"/>
            <a:endCxn id="18" idx="0"/>
          </p:cNvCxnSpPr>
          <p:nvPr/>
        </p:nvCxnSpPr>
        <p:spPr>
          <a:xfrm flipH="1">
            <a:off x="2326061" y="2680075"/>
            <a:ext cx="50307" cy="4014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315792" y="3634608"/>
            <a:ext cx="19549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350" dirty="0">
                <a:solidFill>
                  <a:srgbClr val="A3D4B0">
                    <a:lumMod val="50000"/>
                  </a:srgbClr>
                </a:solidFill>
              </a:rPr>
              <a:t>Barva zavarovalnega produkta</a:t>
            </a:r>
            <a:endParaRPr lang="fr-FR" sz="1350" dirty="0">
              <a:solidFill>
                <a:srgbClr val="A3D4B0">
                  <a:lumMod val="50000"/>
                </a:srgbClr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3243943" y="1517755"/>
            <a:ext cx="12122" cy="21961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/>
          <p:cNvGrpSpPr/>
          <p:nvPr/>
        </p:nvGrpSpPr>
        <p:grpSpPr>
          <a:xfrm>
            <a:off x="3882430" y="1708961"/>
            <a:ext cx="1665545" cy="3002495"/>
            <a:chOff x="3419872" y="1772816"/>
            <a:chExt cx="2405162" cy="4464336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068" y="3789040"/>
              <a:ext cx="1645375" cy="72000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3284944"/>
              <a:ext cx="1901106" cy="72000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4365104"/>
              <a:ext cx="1779972" cy="7200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668" y="1772816"/>
              <a:ext cx="1680176" cy="72000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720" y="2924944"/>
              <a:ext cx="2020535" cy="72000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152" y="2348960"/>
              <a:ext cx="1613411" cy="7200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153" y="5517152"/>
              <a:ext cx="1900673" cy="72000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153" y="4941088"/>
              <a:ext cx="1503010" cy="720000"/>
            </a:xfrm>
            <a:prstGeom prst="rect">
              <a:avLst/>
            </a:prstGeom>
          </p:spPr>
        </p:pic>
      </p:grpSp>
      <p:grpSp>
        <p:nvGrpSpPr>
          <p:cNvPr id="33" name="Groupe 32"/>
          <p:cNvGrpSpPr/>
          <p:nvPr/>
        </p:nvGrpSpPr>
        <p:grpSpPr>
          <a:xfrm>
            <a:off x="5995967" y="1777519"/>
            <a:ext cx="1438352" cy="2933937"/>
            <a:chOff x="6159836" y="1772816"/>
            <a:chExt cx="2059124" cy="4536344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836" y="4365104"/>
              <a:ext cx="1779972" cy="720000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734" y="1772816"/>
              <a:ext cx="1680176" cy="720000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425" y="2925024"/>
              <a:ext cx="2020535" cy="720000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635" y="3789040"/>
              <a:ext cx="1645375" cy="720000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348960"/>
              <a:ext cx="1613411" cy="720000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42" y="4941088"/>
              <a:ext cx="1503010" cy="720000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5589160"/>
              <a:ext cx="1900673" cy="720000"/>
            </a:xfrm>
            <a:prstGeom prst="rect">
              <a:avLst/>
            </a:prstGeom>
          </p:spPr>
        </p:pic>
      </p:grpSp>
      <p:cxnSp>
        <p:nvCxnSpPr>
          <p:cNvPr id="59" name="Connecteur droit 58"/>
          <p:cNvCxnSpPr/>
          <p:nvPr/>
        </p:nvCxnSpPr>
        <p:spPr>
          <a:xfrm>
            <a:off x="1420377" y="681540"/>
            <a:ext cx="6480720" cy="0"/>
          </a:xfrm>
          <a:prstGeom prst="line">
            <a:avLst/>
          </a:prstGeom>
          <a:ln w="22225" cmpd="sng">
            <a:solidFill>
              <a:srgbClr val="61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re 3"/>
          <p:cNvSpPr txBox="1">
            <a:spLocks/>
          </p:cNvSpPr>
          <p:nvPr/>
        </p:nvSpPr>
        <p:spPr>
          <a:xfrm>
            <a:off x="1385646" y="303498"/>
            <a:ext cx="5562618" cy="486061"/>
          </a:xfrm>
          <a:prstGeom prst="rect">
            <a:avLst/>
          </a:prstGeom>
        </p:spPr>
        <p:txBody>
          <a:bodyPr vert="horz" lIns="0" tIns="0" rIns="0" bIns="0" anchor="t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lnSpc>
                <a:spcPts val="2100"/>
              </a:lnSpc>
              <a:defRPr/>
            </a:pPr>
            <a:r>
              <a:rPr lang="sl-SI" sz="1800" b="1" dirty="0">
                <a:solidFill>
                  <a:srgbClr val="03365F"/>
                </a:solidFill>
                <a:latin typeface="Arial"/>
              </a:rPr>
              <a:t>2</a:t>
            </a:r>
            <a:r>
              <a:rPr lang="fr-FR" sz="1800" b="1" dirty="0">
                <a:solidFill>
                  <a:srgbClr val="03365F"/>
                </a:solidFill>
                <a:latin typeface="Arial"/>
              </a:rPr>
              <a:t>. </a:t>
            </a:r>
            <a:r>
              <a:rPr lang="sl-SI" sz="1800" b="1" dirty="0">
                <a:solidFill>
                  <a:srgbClr val="03365F"/>
                </a:solidFill>
                <a:latin typeface="Arial"/>
              </a:rPr>
              <a:t>NABOR NOVIH PRODUKTOV in STORITEV</a:t>
            </a:r>
            <a:endParaRPr lang="fr-FR" sz="1800" b="1" dirty="0">
              <a:solidFill>
                <a:srgbClr val="03365F"/>
              </a:solidFill>
              <a:latin typeface="Arial"/>
            </a:endParaRPr>
          </a:p>
        </p:txBody>
      </p:sp>
      <p:pic>
        <p:nvPicPr>
          <p:cNvPr id="62" name="Image 61" descr="logo_titre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493659" y="4594720"/>
            <a:ext cx="648071" cy="272918"/>
          </a:xfrm>
          <a:prstGeom prst="rect">
            <a:avLst/>
          </a:prstGeom>
        </p:spPr>
      </p:pic>
      <p:pic>
        <p:nvPicPr>
          <p:cNvPr id="46" name="Image 45" descr="logo_TradeLiner-RVB.png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926" y="280551"/>
            <a:ext cx="1038074" cy="2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A3F48B-818E-4440-B2BA-2245DD423899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COFACE, THE MOST AGILE GLOBAL TRADE CREDIT PARTNER IN THE INDUSTRY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143000" y="870606"/>
            <a:ext cx="6858001" cy="297000"/>
          </a:xfrm>
          <a:prstGeom prst="rect">
            <a:avLst/>
          </a:prstGeom>
          <a:solidFill>
            <a:srgbClr val="18B3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Pogodba</a:t>
            </a:r>
            <a:endParaRPr lang="fr-FR" sz="135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3001" y="2139702"/>
            <a:ext cx="6861206" cy="297000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                   </a:t>
            </a:r>
            <a:r>
              <a:rPr lang="sl-SI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Opcije</a:t>
            </a:r>
            <a:r>
              <a:rPr lang="fr-FR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				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31640" y="2593452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Kritje naročil pred odpremo</a:t>
            </a:r>
            <a:endParaRPr lang="fr-FR" sz="9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20075" y="2593452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Konsignacijska prodaja</a:t>
            </a:r>
            <a:endParaRPr lang="fr-FR" sz="9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95123" y="2593452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CAD prodaja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179136" y="2590299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Razširitev na podružnice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85678" y="2593452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Politično kritje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01670" y="3057805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Kritje naravnih nesreč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94578" y="3057805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Kritje </a:t>
            </a:r>
            <a:r>
              <a:rPr lang="sl-SI" sz="9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avansnih</a:t>
            </a: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plačil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87975" y="3057805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Sporne terjatve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66999" y="3057805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Del</a:t>
            </a: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sl-SI" sz="9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lang="fr-FR" sz="9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redere</a:t>
            </a: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prodaja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68400" y="3057805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Večji kupci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94786" y="3527706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Z</a:t>
            </a:r>
            <a:r>
              <a:rPr lang="sl-SI" sz="9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avezujoča</a:t>
            </a: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fr-FR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/ </a:t>
            </a: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Čakajoča naročila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69835" y="3527706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Kritje obstoječih terjatev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44883" y="3527706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TopLiner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101239" y="3527706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Fleksibilni čakalni roki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76287" y="3527706"/>
            <a:ext cx="1160748" cy="340188"/>
          </a:xfrm>
          <a:prstGeom prst="rect">
            <a:avLst/>
          </a:prstGeom>
          <a:solidFill>
            <a:srgbClr val="DAC97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AFL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2999" y="4002942"/>
            <a:ext cx="6861207" cy="297000"/>
          </a:xfrm>
          <a:prstGeom prst="rect">
            <a:avLst/>
          </a:prstGeom>
          <a:solidFill>
            <a:srgbClr val="C4007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sl-SI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Storitve</a:t>
            </a:r>
            <a:endParaRPr lang="fr-FR" sz="135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10" y="4454878"/>
            <a:ext cx="1454307" cy="5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55" y="4454877"/>
            <a:ext cx="1545476" cy="5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1" y="4454878"/>
            <a:ext cx="1234103" cy="5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4454879"/>
            <a:ext cx="1276666" cy="54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re 1"/>
          <p:cNvSpPr txBox="1">
            <a:spLocks/>
          </p:cNvSpPr>
          <p:nvPr/>
        </p:nvSpPr>
        <p:spPr bwMode="gray">
          <a:xfrm>
            <a:off x="1143000" y="314327"/>
            <a:ext cx="6858000" cy="367214"/>
          </a:xfrm>
          <a:prstGeom prst="rect">
            <a:avLst/>
          </a:prstGeom>
          <a:solidFill>
            <a:srgbClr val="5F6F8D">
              <a:lumMod val="60000"/>
              <a:lumOff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defTabSz="685800">
              <a:defRPr/>
            </a:pPr>
            <a:r>
              <a:rPr lang="fr-FR" sz="2100" kern="0">
                <a:solidFill>
                  <a:srgbClr val="03365F"/>
                </a:solidFill>
                <a:latin typeface="Arial"/>
                <a:cs typeface="Arial"/>
              </a:rPr>
              <a:t>        </a:t>
            </a:r>
            <a:r>
              <a:rPr lang="fr-FR" sz="2100" b="0" kern="0">
                <a:solidFill>
                  <a:srgbClr val="03365F"/>
                </a:solidFill>
                <a:latin typeface="Arial"/>
                <a:cs typeface="Arial"/>
              </a:rPr>
              <a:t>           </a:t>
            </a:r>
            <a:endParaRPr lang="fr-FR" sz="2100" b="0" kern="0" dirty="0">
              <a:solidFill>
                <a:srgbClr val="03365F"/>
              </a:solidFill>
              <a:latin typeface="Arial"/>
              <a:cs typeface="Arial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4" y="87475"/>
            <a:ext cx="1616944" cy="689239"/>
          </a:xfrm>
          <a:prstGeom prst="rect">
            <a:avLst/>
          </a:prstGeom>
          <a:solidFill>
            <a:srgbClr val="5F6F8D"/>
          </a:solidFill>
          <a:ln w="19050">
            <a:solidFill>
              <a:srgbClr val="18B3B9"/>
            </a:solidFill>
            <a:miter lim="800000"/>
            <a:headEnd/>
            <a:tailEnd/>
          </a:ln>
          <a:effectLst/>
        </p:spPr>
      </p:pic>
      <p:sp>
        <p:nvSpPr>
          <p:cNvPr id="62" name="Rectangle 61"/>
          <p:cNvSpPr/>
          <p:nvPr/>
        </p:nvSpPr>
        <p:spPr>
          <a:xfrm>
            <a:off x="4301970" y="323750"/>
            <a:ext cx="3699030" cy="351039"/>
          </a:xfrm>
          <a:prstGeom prst="rect">
            <a:avLst/>
          </a:prstGeom>
          <a:solidFill>
            <a:srgbClr val="03365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Ponudba kreditnega zavarovanja</a:t>
            </a:r>
            <a:endParaRPr lang="fr-FR" sz="135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3" name="Parallélogramme 62"/>
          <p:cNvSpPr/>
          <p:nvPr/>
        </p:nvSpPr>
        <p:spPr>
          <a:xfrm>
            <a:off x="4073449" y="303499"/>
            <a:ext cx="324036" cy="378042"/>
          </a:xfrm>
          <a:prstGeom prst="parallelogram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657187" y="4715254"/>
            <a:ext cx="1160748" cy="340188"/>
          </a:xfrm>
          <a:prstGeom prst="rect">
            <a:avLst/>
          </a:prstGeom>
          <a:solidFill>
            <a:srgbClr val="C4007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Storitve izterjave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46031" y="4434990"/>
            <a:ext cx="1160748" cy="340188"/>
          </a:xfrm>
          <a:prstGeom prst="rect">
            <a:avLst/>
          </a:prstGeom>
          <a:solidFill>
            <a:srgbClr val="C4007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Poslovne informacije</a:t>
            </a:r>
            <a:endParaRPr lang="fr-FR" sz="9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6" name="Espace réservé du contenu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47" y="1359091"/>
            <a:ext cx="1322474" cy="564587"/>
          </a:xfrm>
          <a:prstGeom prst="rect">
            <a:avLst/>
          </a:prstGeom>
          <a:ln>
            <a:solidFill>
              <a:srgbClr val="18B3B9"/>
            </a:solidFill>
          </a:ln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66" y="1338893"/>
            <a:ext cx="1322474" cy="570029"/>
          </a:xfrm>
          <a:prstGeom prst="rect">
            <a:avLst/>
          </a:prstGeom>
          <a:noFill/>
          <a:ln w="9525">
            <a:solidFill>
              <a:srgbClr val="18B3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29" y="1363114"/>
            <a:ext cx="1322474" cy="553565"/>
          </a:xfrm>
          <a:prstGeom prst="rect">
            <a:avLst/>
          </a:prstGeom>
          <a:noFill/>
          <a:ln w="9525">
            <a:solidFill>
              <a:srgbClr val="18B3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0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5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6"/>
          <p:cNvSpPr txBox="1">
            <a:spLocks/>
          </p:cNvSpPr>
          <p:nvPr/>
        </p:nvSpPr>
        <p:spPr>
          <a:xfrm>
            <a:off x="1385646" y="789552"/>
            <a:ext cx="5856685" cy="93226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endParaRPr lang="fr-FR" sz="2100" dirty="0">
              <a:solidFill>
                <a:srgbClr val="03365F"/>
              </a:solidFill>
            </a:endParaRPr>
          </a:p>
        </p:txBody>
      </p:sp>
      <p:sp>
        <p:nvSpPr>
          <p:cNvPr id="17" name="Espace réservé du contenu 8"/>
          <p:cNvSpPr txBox="1">
            <a:spLocks/>
          </p:cNvSpPr>
          <p:nvPr/>
        </p:nvSpPr>
        <p:spPr bwMode="gray">
          <a:xfrm>
            <a:off x="1646732" y="1005576"/>
            <a:ext cx="5895599" cy="378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fol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folHlink"/>
              </a:buClr>
              <a:buSzPct val="70000"/>
              <a:buFont typeface="Wingdings" pitchFamily="2" charset="2"/>
              <a:buChar char="à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49263" indent="3175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454025" algn="l" rtl="0" eaLnBrk="1" fontAlgn="base" hangingPunct="1">
              <a:spcBef>
                <a:spcPct val="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4556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9128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3700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18272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2844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 algn="just">
              <a:buClr>
                <a:srgbClr val="18B3B9"/>
              </a:buClr>
              <a:defRPr/>
            </a:pPr>
            <a:r>
              <a:rPr lang="sl-SI" sz="1350" kern="0" dirty="0">
                <a:solidFill>
                  <a:srgbClr val="03365F"/>
                </a:solidFill>
              </a:rPr>
              <a:t>Razlike v kritju in </a:t>
            </a:r>
            <a:r>
              <a:rPr lang="sl-SI" sz="1350" kern="0" dirty="0">
                <a:solidFill>
                  <a:srgbClr val="03365F"/>
                </a:solidFill>
              </a:rPr>
              <a:t>opcijah v novem modelu 4-partitne pogodbe </a:t>
            </a:r>
            <a:endParaRPr lang="en-US" sz="1350" kern="0" dirty="0">
              <a:solidFill>
                <a:srgbClr val="03365F"/>
              </a:solidFill>
            </a:endParaRPr>
          </a:p>
          <a:p>
            <a:pPr lvl="1" algn="just">
              <a:buClr>
                <a:srgbClr val="18B3B9"/>
              </a:buClr>
              <a:buFont typeface="Wingdings" pitchFamily="2" charset="2"/>
              <a:buChar char="ü"/>
              <a:defRPr/>
            </a:pPr>
            <a:r>
              <a:rPr lang="sl-SI" sz="1200" kern="0" dirty="0">
                <a:solidFill>
                  <a:srgbClr val="03365F"/>
                </a:solidFill>
              </a:rPr>
              <a:t>Možna vrsta </a:t>
            </a:r>
            <a:r>
              <a:rPr lang="sl-SI" sz="1200" kern="0" dirty="0">
                <a:solidFill>
                  <a:srgbClr val="03365F"/>
                </a:solidFill>
              </a:rPr>
              <a:t>kombinacij</a:t>
            </a:r>
          </a:p>
          <a:p>
            <a:pPr marL="202406" lvl="1" indent="0" algn="just">
              <a:buClr>
                <a:srgbClr val="18B3B9"/>
              </a:buClr>
              <a:buNone/>
              <a:defRPr/>
            </a:pPr>
            <a:endParaRPr lang="sl-SI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335756" lvl="1" indent="-133350" algn="just" defTabSz="685800">
              <a:buClr>
                <a:srgbClr val="18B3B9"/>
              </a:buClr>
              <a:buFont typeface="Wingdings" pitchFamily="2" charset="2"/>
              <a:buChar char="ü"/>
              <a:defRPr/>
            </a:pPr>
            <a:endParaRPr lang="sl-SI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335756" lvl="1" indent="-133350" algn="just" defTabSz="685800">
              <a:buClr>
                <a:srgbClr val="18B3B9"/>
              </a:buClr>
              <a:buFont typeface="Wingdings" pitchFamily="2" charset="2"/>
              <a:buChar char="ü"/>
              <a:defRPr/>
            </a:pPr>
            <a:endParaRPr lang="sl-SI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335756" lvl="1" indent="-133350" algn="just" defTabSz="685800">
              <a:buClr>
                <a:srgbClr val="18B3B9"/>
              </a:buClr>
              <a:buFont typeface="Wingdings" pitchFamily="2" charset="2"/>
              <a:buChar char="ü"/>
              <a:defRPr/>
            </a:pPr>
            <a:endParaRPr lang="sl-SI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335756" lvl="1" indent="-133350" algn="just" defTabSz="685800">
              <a:buClr>
                <a:srgbClr val="18B3B9"/>
              </a:buClr>
              <a:buFont typeface="Wingdings" pitchFamily="2" charset="2"/>
              <a:buChar char="ü"/>
              <a:defRPr/>
            </a:pPr>
            <a:endParaRPr lang="sl-SI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335756" lvl="1" indent="-133350" algn="just" defTabSz="685800">
              <a:buClr>
                <a:srgbClr val="18B3B9"/>
              </a:buClr>
              <a:buFont typeface="Wingdings" pitchFamily="2" charset="2"/>
              <a:buChar char="ü"/>
              <a:defRPr/>
            </a:pPr>
            <a:endParaRPr lang="sl-SI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335756" lvl="1" indent="-133350" algn="just" defTabSz="685800">
              <a:buClr>
                <a:srgbClr val="18B3B9"/>
              </a:buClr>
              <a:buFont typeface="Wingdings" pitchFamily="2" charset="2"/>
              <a:buChar char="ü"/>
              <a:defRPr/>
            </a:pPr>
            <a:endParaRPr lang="sl-SI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335756" lvl="1" indent="-133350" algn="just" defTabSz="685800">
              <a:buClr>
                <a:srgbClr val="18B3B9"/>
              </a:buClr>
              <a:buFont typeface="Wingdings" pitchFamily="2" charset="2"/>
              <a:buChar char="ü"/>
              <a:defRPr/>
            </a:pPr>
            <a:endParaRPr lang="sl-SI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335756" lvl="1" indent="-133350" algn="just" defTabSz="685800">
              <a:buClr>
                <a:srgbClr val="18B3B9"/>
              </a:buClr>
              <a:buFont typeface="Wingdings" pitchFamily="2" charset="2"/>
              <a:buChar char="ü"/>
              <a:defRPr/>
            </a:pP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Ključ je v jasni opredelitvi kritih držav in kombinacij kritij za ta geografska območja</a:t>
            </a:r>
            <a:endParaRPr lang="en-US" sz="1200" kern="0" dirty="0">
              <a:solidFill>
                <a:srgbClr val="03365F"/>
              </a:solidFill>
              <a:latin typeface="Arial"/>
              <a:cs typeface="Arial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646732" y="1653648"/>
            <a:ext cx="2733680" cy="1890210"/>
          </a:xfrm>
          <a:prstGeom prst="roundRect">
            <a:avLst/>
          </a:prstGeom>
          <a:noFill/>
          <a:ln w="3175" cap="flat" cmpd="sng" algn="ctr">
            <a:solidFill>
              <a:srgbClr val="33CCCC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Espace réservé du contenu 4"/>
          <p:cNvSpPr txBox="1">
            <a:spLocks/>
          </p:cNvSpPr>
          <p:nvPr/>
        </p:nvSpPr>
        <p:spPr bwMode="gray">
          <a:xfrm>
            <a:off x="1736167" y="1822399"/>
            <a:ext cx="2661387" cy="1721459"/>
          </a:xfrm>
          <a:prstGeom prst="rect">
            <a:avLst/>
          </a:prstGeom>
          <a:noFill/>
          <a:ln w="38100">
            <a:noFill/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fol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folHlink"/>
              </a:buClr>
              <a:buSzPct val="70000"/>
              <a:buFont typeface="Wingdings" pitchFamily="2" charset="2"/>
              <a:buChar char="à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49263" indent="3175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454025" algn="l" rtl="0" eaLnBrk="1" fontAlgn="base" hangingPunct="1">
              <a:spcBef>
                <a:spcPct val="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4556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9128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3700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18272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2844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defTabSz="685800">
              <a:spcAft>
                <a:spcPts val="0"/>
              </a:spcAft>
              <a:buClr>
                <a:srgbClr val="61B57C"/>
              </a:buClr>
              <a:buSzPct val="130000"/>
              <a:buNone/>
              <a:defRPr/>
            </a:pPr>
            <a:r>
              <a:rPr lang="sl-SI" b="1" kern="0" dirty="0">
                <a:solidFill>
                  <a:srgbClr val="2EB8B5"/>
                </a:solidFill>
                <a:latin typeface="Arial"/>
                <a:cs typeface="Arial"/>
              </a:rPr>
              <a:t>STANDARDIZACIJA KRITJA</a:t>
            </a:r>
          </a:p>
          <a:p>
            <a:pPr marL="0" indent="0" defTabSz="685800">
              <a:spcAft>
                <a:spcPts val="0"/>
              </a:spcAft>
              <a:buClr>
                <a:srgbClr val="61B57C"/>
              </a:buClr>
              <a:buSzPct val="130000"/>
              <a:buNone/>
              <a:defRPr/>
            </a:pPr>
            <a:r>
              <a:rPr lang="sl-SI" sz="1350" b="1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</a:p>
          <a:p>
            <a:pPr lvl="1">
              <a:spcAft>
                <a:spcPts val="0"/>
              </a:spcAft>
              <a:buClr>
                <a:srgbClr val="61B57C"/>
              </a:buClr>
              <a:buSzPct val="130000"/>
              <a:defRPr/>
            </a:pPr>
            <a:r>
              <a:rPr lang="sl-SI" sz="1200" b="1" kern="0" dirty="0">
                <a:solidFill>
                  <a:srgbClr val="002060"/>
                </a:solidFill>
                <a:latin typeface="Arial"/>
                <a:cs typeface="Arial"/>
              </a:rPr>
              <a:t>STANDARDNE DEFINICIJE</a:t>
            </a:r>
          </a:p>
          <a:p>
            <a:pPr lvl="1">
              <a:spcAft>
                <a:spcPts val="0"/>
              </a:spcAft>
              <a:buClr>
                <a:srgbClr val="61B57C"/>
              </a:buClr>
              <a:buSzPct val="130000"/>
              <a:defRPr/>
            </a:pPr>
            <a:r>
              <a:rPr lang="sl-SI" sz="1200" b="1" kern="0" dirty="0">
                <a:solidFill>
                  <a:srgbClr val="002060"/>
                </a:solidFill>
                <a:latin typeface="Arial"/>
                <a:cs typeface="Arial"/>
              </a:rPr>
              <a:t>KNJIGA OPCIJ</a:t>
            </a:r>
          </a:p>
          <a:p>
            <a:pPr marL="0" indent="0">
              <a:spcAft>
                <a:spcPts val="0"/>
              </a:spcAft>
              <a:buClr>
                <a:srgbClr val="61B57C"/>
              </a:buClr>
              <a:buSzPct val="130000"/>
              <a:buNone/>
              <a:defRPr/>
            </a:pPr>
            <a:endParaRPr lang="sl-SI" sz="1050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Clr>
                <a:srgbClr val="61B57C"/>
              </a:buClr>
              <a:buSzPct val="130000"/>
              <a:buNone/>
              <a:defRPr/>
            </a:pPr>
            <a:endParaRPr lang="sl-SI" sz="1050" kern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626006" y="1653649"/>
            <a:ext cx="2733027" cy="1890209"/>
          </a:xfrm>
          <a:prstGeom prst="roundRect">
            <a:avLst/>
          </a:prstGeom>
          <a:noFill/>
          <a:ln w="3175" cap="flat" cmpd="sng" algn="ctr">
            <a:solidFill>
              <a:srgbClr val="33CCCC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37284" y="1822398"/>
            <a:ext cx="250504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1B57C"/>
              </a:buClr>
              <a:buSzPct val="130000"/>
              <a:defRPr/>
            </a:pPr>
            <a:r>
              <a:rPr lang="sl-SI" b="1" kern="0" dirty="0">
                <a:solidFill>
                  <a:srgbClr val="C40070"/>
                </a:solidFill>
                <a:latin typeface="Arial"/>
                <a:cs typeface="Arial"/>
              </a:rPr>
              <a:t>„ONLINE“ HITROST STORITVE</a:t>
            </a:r>
            <a:endParaRPr lang="sl-SI" b="1" kern="0" dirty="0">
              <a:solidFill>
                <a:srgbClr val="C40070"/>
              </a:solidFill>
              <a:latin typeface="Arial"/>
              <a:cs typeface="Arial"/>
            </a:endParaRPr>
          </a:p>
          <a:p>
            <a:pPr>
              <a:buClr>
                <a:srgbClr val="61B57C"/>
              </a:buClr>
              <a:buSzPct val="130000"/>
              <a:defRPr/>
            </a:pPr>
            <a:endParaRPr lang="sl-SI" sz="1050" b="1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35756" lvl="1" indent="-133350">
              <a:buClr>
                <a:srgbClr val="61B57C"/>
              </a:buClr>
              <a:buSzPct val="130000"/>
              <a:buFont typeface="Wingdings" pitchFamily="2" charset="2"/>
              <a:buChar char="à"/>
              <a:defRPr/>
            </a:pPr>
            <a:r>
              <a:rPr lang="sl-SI" sz="1200" b="1" kern="0" dirty="0">
                <a:solidFill>
                  <a:srgbClr val="002060"/>
                </a:solidFill>
                <a:latin typeface="Arial"/>
                <a:cs typeface="Arial"/>
              </a:rPr>
              <a:t>ONLINE REŠITEV</a:t>
            </a:r>
            <a:endParaRPr lang="sl-SI" sz="1200" b="1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35756" lvl="1" indent="-133350">
              <a:buClr>
                <a:srgbClr val="61B57C"/>
              </a:buClr>
              <a:buSzPct val="130000"/>
              <a:buFont typeface="Wingdings" pitchFamily="2" charset="2"/>
              <a:buChar char="à"/>
              <a:defRPr/>
            </a:pPr>
            <a:r>
              <a:rPr lang="sl-SI" sz="1200" b="1" kern="0" dirty="0">
                <a:solidFill>
                  <a:srgbClr val="002060"/>
                </a:solidFill>
                <a:latin typeface="Arial"/>
                <a:cs typeface="Arial"/>
              </a:rPr>
              <a:t>AVTOMATIZACIJA PROCESOV</a:t>
            </a:r>
            <a:endParaRPr lang="sl-SI" sz="1200" b="1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14313" indent="-214313" defTabSz="685800">
              <a:buClr>
                <a:srgbClr val="18B3B9"/>
              </a:buClr>
              <a:buFont typeface="Arial" panose="020B0604020202020204" pitchFamily="34" charset="0"/>
              <a:buChar char="•"/>
              <a:defRPr/>
            </a:pPr>
            <a:endParaRPr lang="sl-SI" sz="1050" kern="0" dirty="0">
              <a:solidFill>
                <a:srgbClr val="03365F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1385646" y="681540"/>
            <a:ext cx="6480720" cy="0"/>
          </a:xfrm>
          <a:prstGeom prst="line">
            <a:avLst/>
          </a:prstGeom>
          <a:ln w="22225" cmpd="sng">
            <a:solidFill>
              <a:srgbClr val="61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re 3"/>
          <p:cNvSpPr txBox="1">
            <a:spLocks/>
          </p:cNvSpPr>
          <p:nvPr/>
        </p:nvSpPr>
        <p:spPr>
          <a:xfrm>
            <a:off x="1385646" y="303498"/>
            <a:ext cx="5562618" cy="486061"/>
          </a:xfrm>
          <a:prstGeom prst="rect">
            <a:avLst/>
          </a:prstGeom>
        </p:spPr>
        <p:txBody>
          <a:bodyPr vert="horz" lIns="0" tIns="0" rIns="0" bIns="0" anchor="t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lnSpc>
                <a:spcPts val="2100"/>
              </a:lnSpc>
              <a:defRPr/>
            </a:pPr>
            <a:r>
              <a:rPr lang="sl-SI" sz="1800" b="1" dirty="0">
                <a:solidFill>
                  <a:srgbClr val="03365F"/>
                </a:solidFill>
                <a:latin typeface="Arial"/>
              </a:rPr>
              <a:t>4</a:t>
            </a:r>
            <a:r>
              <a:rPr lang="en-US" sz="1800" b="1" dirty="0">
                <a:solidFill>
                  <a:srgbClr val="03365F"/>
                </a:solidFill>
                <a:latin typeface="Arial"/>
              </a:rPr>
              <a:t>. </a:t>
            </a:r>
            <a:r>
              <a:rPr lang="sl-SI" sz="1800" b="1" dirty="0">
                <a:solidFill>
                  <a:srgbClr val="03365F"/>
                </a:solidFill>
                <a:latin typeface="Arial"/>
              </a:rPr>
              <a:t>PRODUKT in KLJUČNE LASTNOSTI</a:t>
            </a:r>
            <a:endParaRPr lang="en-US" sz="1800" b="1" dirty="0">
              <a:solidFill>
                <a:srgbClr val="03365F"/>
              </a:solidFill>
              <a:latin typeface="Arial"/>
            </a:endParaRPr>
          </a:p>
        </p:txBody>
      </p:sp>
      <p:pic>
        <p:nvPicPr>
          <p:cNvPr id="28" name="Image 27" descr="logo_TradeLiner-RVB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926" y="278156"/>
            <a:ext cx="1038074" cy="292977"/>
          </a:xfrm>
          <a:prstGeom prst="rect">
            <a:avLst/>
          </a:prstGeom>
        </p:spPr>
      </p:pic>
      <p:sp>
        <p:nvSpPr>
          <p:cNvPr id="1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213998" y="4677967"/>
            <a:ext cx="191690" cy="240506"/>
          </a:xfrm>
        </p:spPr>
        <p:txBody>
          <a:bodyPr/>
          <a:lstStyle/>
          <a:p>
            <a:fld id="{F7A3F48B-818E-4440-B2BA-2245DD423899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74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6"/>
          <p:cNvSpPr txBox="1">
            <a:spLocks/>
          </p:cNvSpPr>
          <p:nvPr/>
        </p:nvSpPr>
        <p:spPr>
          <a:xfrm>
            <a:off x="1385646" y="789552"/>
            <a:ext cx="5856685" cy="93226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endParaRPr lang="fr-FR" sz="2100" dirty="0">
              <a:solidFill>
                <a:srgbClr val="03365F"/>
              </a:solidFill>
            </a:endParaRPr>
          </a:p>
        </p:txBody>
      </p:sp>
      <p:sp>
        <p:nvSpPr>
          <p:cNvPr id="17" name="Espace réservé du contenu 8"/>
          <p:cNvSpPr txBox="1">
            <a:spLocks/>
          </p:cNvSpPr>
          <p:nvPr/>
        </p:nvSpPr>
        <p:spPr bwMode="gray">
          <a:xfrm>
            <a:off x="1646732" y="897564"/>
            <a:ext cx="5895599" cy="378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fol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folHlink"/>
              </a:buClr>
              <a:buSzPct val="70000"/>
              <a:buFont typeface="Wingdings" pitchFamily="2" charset="2"/>
              <a:buChar char="à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49263" indent="3175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454025" algn="l" rtl="0" eaLnBrk="1" fontAlgn="base" hangingPunct="1">
              <a:spcBef>
                <a:spcPct val="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4556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9128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3700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18272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2844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01216" indent="-201216" algn="just" defTabSz="685800">
              <a:buClr>
                <a:srgbClr val="18B3B9"/>
              </a:buClr>
              <a:defRPr/>
            </a:pPr>
            <a:r>
              <a:rPr lang="sl-SI" sz="1350" kern="0" dirty="0">
                <a:solidFill>
                  <a:srgbClr val="03365F"/>
                </a:solidFill>
                <a:latin typeface="Arial"/>
                <a:cs typeface="Arial"/>
              </a:rPr>
              <a:t>Razlike v kritju in opcijah</a:t>
            </a:r>
            <a:endParaRPr lang="en-US" sz="135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lvl="1" algn="just">
              <a:buClr>
                <a:srgbClr val="18B3B9"/>
              </a:buClr>
              <a:buFont typeface="Wingdings" pitchFamily="2" charset="2"/>
              <a:buChar char="ü"/>
              <a:defRPr/>
            </a:pP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Možna </a:t>
            </a:r>
            <a:r>
              <a:rPr lang="sl-SI" sz="1200" b="1" i="1" kern="0" dirty="0">
                <a:solidFill>
                  <a:srgbClr val="03365F"/>
                </a:solidFill>
                <a:latin typeface="Arial"/>
                <a:cs typeface="Arial"/>
              </a:rPr>
              <a:t>vrsta kombinacij</a:t>
            </a:r>
            <a:endParaRPr lang="sl-SI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202406" lvl="1" indent="0" algn="just" defTabSz="685800">
              <a:buClr>
                <a:srgbClr val="18B3B9"/>
              </a:buClr>
              <a:buNone/>
              <a:defRPr/>
            </a:pPr>
            <a:endParaRPr lang="en-US" sz="1200" b="1" i="1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202406" lvl="1" indent="0" algn="just" defTabSz="685800">
              <a:buClr>
                <a:srgbClr val="61B57C"/>
              </a:buClr>
              <a:buNone/>
              <a:defRPr/>
            </a:pPr>
            <a:endParaRPr lang="en-US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335756" lvl="1" indent="-133350" algn="just" defTabSz="685800">
              <a:buClr>
                <a:srgbClr val="61B57C"/>
              </a:buClr>
              <a:defRPr/>
            </a:pPr>
            <a:endParaRPr lang="en-US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335756" lvl="1" indent="-133350" algn="just" defTabSz="685800">
              <a:buClr>
                <a:srgbClr val="61B57C"/>
              </a:buClr>
              <a:defRPr/>
            </a:pPr>
            <a:endParaRPr lang="en-US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335756" lvl="1" indent="-133350" algn="just" defTabSz="685800">
              <a:buClr>
                <a:srgbClr val="61B57C"/>
              </a:buClr>
              <a:defRPr/>
            </a:pPr>
            <a:endParaRPr lang="en-US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201216" indent="-201216" algn="just" defTabSz="685800">
              <a:buClr>
                <a:srgbClr val="61B57C"/>
              </a:buClr>
              <a:defRPr/>
            </a:pPr>
            <a:endParaRPr lang="en-US" sz="135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0" indent="0" algn="just" defTabSz="685800">
              <a:buClr>
                <a:srgbClr val="61B57C"/>
              </a:buClr>
              <a:buNone/>
              <a:defRPr/>
            </a:pPr>
            <a:endParaRPr lang="en-US" sz="135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marL="0" indent="0" algn="just" defTabSz="685800">
              <a:buClr>
                <a:srgbClr val="61B57C"/>
              </a:buClr>
              <a:buNone/>
              <a:defRPr/>
            </a:pPr>
            <a:endParaRPr lang="en-US" sz="135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lvl="1" algn="just">
              <a:buClr>
                <a:srgbClr val="18B3B9"/>
              </a:buClr>
              <a:buFont typeface="Wingdings" pitchFamily="2" charset="2"/>
              <a:buChar char="ü"/>
              <a:defRPr/>
            </a:pPr>
            <a:r>
              <a:rPr lang="en-US" sz="1200" kern="0" dirty="0">
                <a:solidFill>
                  <a:srgbClr val="03365F"/>
                </a:solidFill>
                <a:latin typeface="Arial"/>
                <a:cs typeface="Arial"/>
              </a:rPr>
              <a:t>„</a:t>
            </a: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DDV</a:t>
            </a:r>
            <a:r>
              <a:rPr lang="en-US" sz="1200" kern="0" dirty="0">
                <a:solidFill>
                  <a:srgbClr val="03365F"/>
                </a:solidFill>
                <a:latin typeface="Arial"/>
                <a:cs typeface="Arial"/>
              </a:rPr>
              <a:t>“ </a:t>
            </a: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namesto</a:t>
            </a:r>
            <a:r>
              <a:rPr lang="en-US" sz="1200" kern="0" dirty="0">
                <a:solidFill>
                  <a:srgbClr val="03365F"/>
                </a:solidFill>
                <a:latin typeface="Arial"/>
                <a:cs typeface="Arial"/>
              </a:rPr>
              <a:t> „</a:t>
            </a: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Davka na zavarovalne posle</a:t>
            </a:r>
            <a:r>
              <a:rPr lang="en-US" sz="1200" kern="0" dirty="0">
                <a:solidFill>
                  <a:srgbClr val="03365F"/>
                </a:solidFill>
                <a:latin typeface="Arial"/>
                <a:cs typeface="Arial"/>
              </a:rPr>
              <a:t>“ </a:t>
            </a: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za storitve iz </a:t>
            </a: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sestrskega </a:t>
            </a: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podjetja </a:t>
            </a:r>
            <a:r>
              <a:rPr lang="sl-SI" sz="1200" kern="0" dirty="0" err="1">
                <a:solidFill>
                  <a:srgbClr val="03365F"/>
                </a:solidFill>
                <a:latin typeface="Arial"/>
                <a:cs typeface="Arial"/>
              </a:rPr>
              <a:t>Coface</a:t>
            </a: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 Slovenija storitve </a:t>
            </a:r>
            <a:r>
              <a:rPr lang="sl-SI" sz="1200" kern="0" dirty="0" err="1">
                <a:solidFill>
                  <a:srgbClr val="03365F"/>
                </a:solidFill>
                <a:latin typeface="Arial"/>
                <a:cs typeface="Arial"/>
              </a:rPr>
              <a:t>d.o.o</a:t>
            </a: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.</a:t>
            </a:r>
            <a:endParaRPr lang="en-US" sz="1200" kern="0" dirty="0">
              <a:solidFill>
                <a:srgbClr val="03365F"/>
              </a:solidFill>
              <a:latin typeface="Arial"/>
              <a:cs typeface="Arial"/>
            </a:endParaRPr>
          </a:p>
          <a:p>
            <a:pPr lvl="1" algn="just">
              <a:buClr>
                <a:srgbClr val="18B3B9"/>
              </a:buClr>
              <a:buFont typeface="Wingdings" pitchFamily="2" charset="2"/>
              <a:buChar char="ü"/>
              <a:defRPr/>
            </a:pPr>
            <a:r>
              <a:rPr lang="sl-SI" sz="1200" b="1" i="1" kern="0" dirty="0">
                <a:solidFill>
                  <a:srgbClr val="03365F"/>
                </a:solidFill>
                <a:latin typeface="Arial"/>
                <a:cs typeface="Arial"/>
              </a:rPr>
              <a:t>Več opcij </a:t>
            </a:r>
            <a:r>
              <a:rPr lang="en-GB" sz="1200" kern="0" dirty="0">
                <a:solidFill>
                  <a:srgbClr val="03365F"/>
                </a:solidFill>
                <a:latin typeface="Arial"/>
                <a:cs typeface="Arial"/>
              </a:rPr>
              <a:t>(</a:t>
            </a: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kritje zadržanih sredstev, dodatne </a:t>
            </a: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bonus </a:t>
            </a:r>
            <a:r>
              <a:rPr lang="sl-SI" sz="1200" kern="0" dirty="0">
                <a:solidFill>
                  <a:srgbClr val="03365F"/>
                </a:solidFill>
                <a:latin typeface="Arial"/>
                <a:cs typeface="Arial"/>
              </a:rPr>
              <a:t>opcije, kritje predhodnega obdobja)</a:t>
            </a:r>
            <a:endParaRPr lang="en-US" sz="1200" kern="0" dirty="0">
              <a:solidFill>
                <a:srgbClr val="03365F"/>
              </a:solidFill>
              <a:latin typeface="Arial"/>
              <a:cs typeface="Arial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646732" y="1474442"/>
            <a:ext cx="2733680" cy="2231434"/>
          </a:xfrm>
          <a:prstGeom prst="roundRect">
            <a:avLst/>
          </a:prstGeom>
          <a:noFill/>
          <a:ln w="3175" cap="flat" cmpd="sng" algn="ctr">
            <a:solidFill>
              <a:srgbClr val="33CCCC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Espace réservé du contenu 4"/>
          <p:cNvSpPr txBox="1">
            <a:spLocks/>
          </p:cNvSpPr>
          <p:nvPr/>
        </p:nvSpPr>
        <p:spPr bwMode="gray">
          <a:xfrm>
            <a:off x="1793039" y="1647248"/>
            <a:ext cx="2587373" cy="2008678"/>
          </a:xfrm>
          <a:prstGeom prst="rect">
            <a:avLst/>
          </a:prstGeom>
          <a:noFill/>
          <a:ln w="38100">
            <a:noFill/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fol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folHlink"/>
              </a:buClr>
              <a:buSzPct val="70000"/>
              <a:buFont typeface="Wingdings" pitchFamily="2" charset="2"/>
              <a:buChar char="à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49263" indent="3175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454025" algn="l" rtl="0" eaLnBrk="1" fontAlgn="base" hangingPunct="1">
              <a:spcBef>
                <a:spcPct val="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4556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9128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3700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18272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2844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685800">
              <a:spcAft>
                <a:spcPts val="0"/>
              </a:spcAft>
              <a:buClr>
                <a:srgbClr val="61B57C"/>
              </a:buClr>
              <a:buSzPct val="130000"/>
              <a:buNone/>
              <a:defRPr/>
            </a:pPr>
            <a:r>
              <a:rPr lang="sl-SI" sz="1050" b="1" kern="0" dirty="0">
                <a:solidFill>
                  <a:srgbClr val="002060"/>
                </a:solidFill>
                <a:latin typeface="Arial"/>
                <a:cs typeface="Arial"/>
              </a:rPr>
              <a:t>Pogodbeno kritje</a:t>
            </a:r>
            <a:endParaRPr lang="en-US" sz="1050" b="1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 defTabSz="685800">
              <a:spcAft>
                <a:spcPts val="0"/>
              </a:spcAft>
              <a:buClr>
                <a:srgbClr val="61B57C"/>
              </a:buClr>
              <a:buSzPct val="130000"/>
              <a:buNone/>
              <a:defRPr/>
            </a:pPr>
            <a:r>
              <a:rPr lang="en-US" sz="1050" kern="0" dirty="0">
                <a:solidFill>
                  <a:srgbClr val="2EB8B5"/>
                </a:solidFill>
                <a:latin typeface="Arial"/>
                <a:cs typeface="Arial"/>
              </a:rPr>
              <a:t>+</a:t>
            </a:r>
            <a:r>
              <a:rPr lang="en-US" sz="1050" kern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sl-SI" sz="1050" kern="0" dirty="0">
                <a:solidFill>
                  <a:srgbClr val="002060"/>
                </a:solidFill>
                <a:latin typeface="Arial"/>
                <a:cs typeface="Arial"/>
              </a:rPr>
              <a:t>kritje političnega tveganja in naravnih nesreč kot opcija</a:t>
            </a:r>
            <a:endParaRPr lang="en-US" sz="1050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Clr>
                <a:srgbClr val="61B57C"/>
              </a:buClr>
              <a:buSzPct val="130000"/>
              <a:buNone/>
              <a:defRPr/>
            </a:pPr>
            <a:r>
              <a:rPr lang="en-US" sz="1050" kern="0" dirty="0">
                <a:solidFill>
                  <a:srgbClr val="2EB8B5"/>
                </a:solidFill>
                <a:latin typeface="Arial"/>
                <a:cs typeface="Arial"/>
              </a:rPr>
              <a:t>+ </a:t>
            </a:r>
            <a:r>
              <a:rPr lang="sl-SI" sz="1050" kern="0" dirty="0">
                <a:solidFill>
                  <a:srgbClr val="002060"/>
                </a:solidFill>
                <a:latin typeface="Arial"/>
                <a:cs typeface="Arial"/>
              </a:rPr>
              <a:t>izterjava vključena</a:t>
            </a:r>
            <a:endParaRPr lang="en-US" sz="1050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Clr>
                <a:srgbClr val="61B57C"/>
              </a:buClr>
              <a:buSzPct val="130000"/>
              <a:buNone/>
              <a:defRPr/>
            </a:pPr>
            <a:r>
              <a:rPr lang="en-US" sz="1050" kern="0" dirty="0">
                <a:solidFill>
                  <a:srgbClr val="2EB8B5"/>
                </a:solidFill>
                <a:latin typeface="Arial"/>
                <a:cs typeface="Arial"/>
              </a:rPr>
              <a:t>+ </a:t>
            </a:r>
            <a:r>
              <a:rPr lang="sl-SI" sz="1050" kern="0" dirty="0">
                <a:solidFill>
                  <a:srgbClr val="002060"/>
                </a:solidFill>
                <a:latin typeface="Arial"/>
                <a:cs typeface="Arial"/>
              </a:rPr>
              <a:t>pozitivne kreditne odločitve </a:t>
            </a:r>
            <a:r>
              <a:rPr lang="en-US" sz="1050" kern="0" dirty="0">
                <a:solidFill>
                  <a:srgbClr val="002060"/>
                </a:solidFill>
                <a:latin typeface="Arial"/>
                <a:cs typeface="Arial"/>
              </a:rPr>
              <a:t>– </a:t>
            </a:r>
            <a:r>
              <a:rPr lang="sl-SI" sz="1050" kern="0" dirty="0">
                <a:solidFill>
                  <a:srgbClr val="002060"/>
                </a:solidFill>
                <a:latin typeface="Arial"/>
                <a:cs typeface="Arial"/>
              </a:rPr>
              <a:t>veljavnost za nazaj </a:t>
            </a:r>
            <a:r>
              <a:rPr lang="en-US" sz="1050" kern="0" dirty="0">
                <a:solidFill>
                  <a:srgbClr val="002060"/>
                </a:solidFill>
                <a:latin typeface="Arial"/>
                <a:cs typeface="Arial"/>
              </a:rPr>
              <a:t>60 </a:t>
            </a:r>
            <a:r>
              <a:rPr lang="sl-SI" sz="1050" kern="0" dirty="0">
                <a:solidFill>
                  <a:srgbClr val="002060"/>
                </a:solidFill>
                <a:latin typeface="Arial"/>
                <a:cs typeface="Arial"/>
              </a:rPr>
              <a:t>dni</a:t>
            </a:r>
            <a:endParaRPr lang="en-US" sz="1050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Clr>
                <a:srgbClr val="61B57C"/>
              </a:buClr>
              <a:buSzPct val="130000"/>
              <a:buNone/>
              <a:defRPr/>
            </a:pPr>
            <a:r>
              <a:rPr lang="en-US" sz="1050" kern="0" dirty="0">
                <a:solidFill>
                  <a:srgbClr val="2EB8B5"/>
                </a:solidFill>
                <a:latin typeface="Arial"/>
                <a:cs typeface="Arial"/>
              </a:rPr>
              <a:t>+ </a:t>
            </a:r>
            <a:r>
              <a:rPr lang="en-US" sz="1050" kern="0" dirty="0">
                <a:solidFill>
                  <a:srgbClr val="002060"/>
                </a:solidFill>
                <a:latin typeface="Arial"/>
                <a:cs typeface="Arial"/>
              </a:rPr>
              <a:t>@rating </a:t>
            </a:r>
            <a:r>
              <a:rPr lang="sl-SI" sz="1050" kern="0" dirty="0">
                <a:solidFill>
                  <a:srgbClr val="002060"/>
                </a:solidFill>
                <a:latin typeface="Arial"/>
                <a:cs typeface="Arial"/>
              </a:rPr>
              <a:t>in</a:t>
            </a:r>
            <a:r>
              <a:rPr lang="en-US" sz="1050" kern="0" dirty="0">
                <a:solidFill>
                  <a:srgbClr val="002060"/>
                </a:solidFill>
                <a:latin typeface="Arial"/>
                <a:cs typeface="Arial"/>
              </a:rPr>
              <a:t> ECL </a:t>
            </a:r>
            <a:r>
              <a:rPr lang="sl-SI" sz="1050" kern="0" dirty="0">
                <a:solidFill>
                  <a:srgbClr val="002060"/>
                </a:solidFill>
                <a:latin typeface="Arial"/>
                <a:cs typeface="Arial"/>
              </a:rPr>
              <a:t>kreditni limit</a:t>
            </a:r>
            <a:endParaRPr lang="sl-SI" sz="1050" kern="0" dirty="0">
              <a:solidFill>
                <a:srgbClr val="002060"/>
              </a:solidFill>
            </a:endParaRPr>
          </a:p>
          <a:p>
            <a:pPr marL="0" indent="0">
              <a:spcAft>
                <a:spcPts val="0"/>
              </a:spcAft>
              <a:buClr>
                <a:srgbClr val="61B57C"/>
              </a:buClr>
              <a:buSzPct val="130000"/>
              <a:buNone/>
              <a:defRPr/>
            </a:pPr>
            <a:r>
              <a:rPr lang="en-US" sz="1050" kern="0" dirty="0">
                <a:solidFill>
                  <a:srgbClr val="2EB8B5"/>
                </a:solidFill>
              </a:rPr>
              <a:t>+ </a:t>
            </a:r>
            <a:r>
              <a:rPr lang="sl-SI" sz="1050" kern="0" dirty="0">
                <a:solidFill>
                  <a:srgbClr val="002060"/>
                </a:solidFill>
              </a:rPr>
              <a:t>Podaljšanje </a:t>
            </a:r>
            <a:r>
              <a:rPr lang="sl-SI" sz="1050" kern="0" dirty="0">
                <a:solidFill>
                  <a:srgbClr val="002060"/>
                </a:solidFill>
              </a:rPr>
              <a:t>plačilnega </a:t>
            </a:r>
            <a:r>
              <a:rPr lang="sl-SI" sz="1050" kern="0" dirty="0">
                <a:solidFill>
                  <a:srgbClr val="002060"/>
                </a:solidFill>
              </a:rPr>
              <a:t>roka le preko MCP</a:t>
            </a:r>
            <a:endParaRPr lang="en-US" sz="1050" kern="0" dirty="0">
              <a:solidFill>
                <a:srgbClr val="002060"/>
              </a:solidFill>
            </a:endParaRPr>
          </a:p>
          <a:p>
            <a:pPr marL="0" indent="0">
              <a:spcAft>
                <a:spcPts val="0"/>
              </a:spcAft>
              <a:buClr>
                <a:srgbClr val="61B57C"/>
              </a:buClr>
              <a:buSzPct val="130000"/>
              <a:buNone/>
              <a:defRPr/>
            </a:pPr>
            <a:r>
              <a:rPr lang="en-US" sz="1050" kern="0" dirty="0">
                <a:solidFill>
                  <a:srgbClr val="2EB8B5"/>
                </a:solidFill>
              </a:rPr>
              <a:t>+ </a:t>
            </a:r>
            <a:r>
              <a:rPr lang="sl-SI" sz="1050" kern="0" dirty="0">
                <a:solidFill>
                  <a:srgbClr val="002060"/>
                </a:solidFill>
              </a:rPr>
              <a:t>Opcije izterjave</a:t>
            </a:r>
          </a:p>
          <a:p>
            <a:pPr marL="0" indent="0">
              <a:spcAft>
                <a:spcPts val="0"/>
              </a:spcAft>
              <a:buClr>
                <a:srgbClr val="61B57C"/>
              </a:buClr>
              <a:buSzPct val="130000"/>
              <a:buNone/>
              <a:defRPr/>
            </a:pPr>
            <a:r>
              <a:rPr lang="en-US" sz="1050" kern="0" dirty="0">
                <a:solidFill>
                  <a:srgbClr val="2EB8B5"/>
                </a:solidFill>
              </a:rPr>
              <a:t>+ </a:t>
            </a:r>
            <a:r>
              <a:rPr lang="sl-SI" sz="1050" kern="0" dirty="0">
                <a:solidFill>
                  <a:srgbClr val="002060"/>
                </a:solidFill>
              </a:rPr>
              <a:t>DCL opcije</a:t>
            </a:r>
          </a:p>
          <a:p>
            <a:pPr marL="0" indent="0">
              <a:spcAft>
                <a:spcPts val="0"/>
              </a:spcAft>
              <a:buClr>
                <a:srgbClr val="61B57C"/>
              </a:buClr>
              <a:buSzPct val="130000"/>
              <a:buNone/>
              <a:defRPr/>
            </a:pPr>
            <a:r>
              <a:rPr lang="en-US" sz="1050" kern="0" dirty="0">
                <a:solidFill>
                  <a:srgbClr val="2EB8B5"/>
                </a:solidFill>
                <a:latin typeface="Arial"/>
                <a:cs typeface="Arial"/>
              </a:rPr>
              <a:t>+ </a:t>
            </a:r>
            <a:r>
              <a:rPr lang="sl-SI" sz="1050" kern="0" dirty="0">
                <a:solidFill>
                  <a:srgbClr val="03365F"/>
                </a:solidFill>
              </a:rPr>
              <a:t>Cenik za kreditne limite vključujoč konverzijo med vrstami kreditnih limitov</a:t>
            </a:r>
            <a:endParaRPr lang="sl-SI" sz="1050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Clr>
                <a:srgbClr val="61B57C"/>
              </a:buClr>
              <a:buSzPct val="130000"/>
              <a:buNone/>
              <a:defRPr/>
            </a:pPr>
            <a:endParaRPr lang="sl-SI" sz="1050" kern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626006" y="1474442"/>
            <a:ext cx="2762631" cy="2231433"/>
          </a:xfrm>
          <a:prstGeom prst="roundRect">
            <a:avLst/>
          </a:prstGeom>
          <a:noFill/>
          <a:ln w="3175" cap="flat" cmpd="sng" algn="ctr">
            <a:solidFill>
              <a:srgbClr val="33CCCC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37283" y="1643193"/>
            <a:ext cx="265135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l-SI" sz="1050" b="1" kern="0" dirty="0">
                <a:solidFill>
                  <a:srgbClr val="03365F"/>
                </a:solidFill>
              </a:rPr>
              <a:t>Lastnosti in funkcionalnosti produkta</a:t>
            </a:r>
            <a:endParaRPr lang="en-US" sz="1050" b="1" kern="0" dirty="0">
              <a:solidFill>
                <a:srgbClr val="03365F"/>
              </a:solidFill>
            </a:endParaRPr>
          </a:p>
          <a:p>
            <a:pPr marL="214313" indent="-214313" defTabSz="685800">
              <a:buClr>
                <a:srgbClr val="18B3B9"/>
              </a:buClr>
              <a:buFont typeface="Arial" panose="020B0604020202020204" pitchFamily="34" charset="0"/>
              <a:buChar char="•"/>
              <a:defRPr/>
            </a:pPr>
            <a:r>
              <a:rPr lang="sl-SI" sz="1050" kern="0" dirty="0">
                <a:solidFill>
                  <a:srgbClr val="03365F"/>
                </a:solidFill>
              </a:rPr>
              <a:t>Ena premijska stopnja vključujoč opcije</a:t>
            </a:r>
            <a:endParaRPr lang="en-US" sz="1050" kern="0" dirty="0">
              <a:solidFill>
                <a:srgbClr val="03365F"/>
              </a:solidFill>
            </a:endParaRPr>
          </a:p>
          <a:p>
            <a:pPr marL="214313" indent="-214313" defTabSz="685800">
              <a:buClr>
                <a:srgbClr val="18B3B9"/>
              </a:buClr>
              <a:buFont typeface="Arial" panose="020B0604020202020204" pitchFamily="34" charset="0"/>
              <a:buChar char="•"/>
              <a:defRPr/>
            </a:pPr>
            <a:r>
              <a:rPr lang="sl-SI" sz="1050" kern="0" dirty="0">
                <a:solidFill>
                  <a:srgbClr val="03365F"/>
                </a:solidFill>
              </a:rPr>
              <a:t>„</a:t>
            </a:r>
            <a:r>
              <a:rPr lang="sl-SI" sz="1050" kern="0" dirty="0" err="1">
                <a:solidFill>
                  <a:srgbClr val="03365F"/>
                </a:solidFill>
              </a:rPr>
              <a:t>Online</a:t>
            </a:r>
            <a:r>
              <a:rPr lang="sl-SI" sz="1050" kern="0" dirty="0">
                <a:solidFill>
                  <a:srgbClr val="03365F"/>
                </a:solidFill>
              </a:rPr>
              <a:t>“ prijava prometa po geografskih območjih</a:t>
            </a:r>
            <a:endParaRPr lang="en-US" sz="1050" kern="0" dirty="0">
              <a:solidFill>
                <a:srgbClr val="03365F"/>
              </a:solidFill>
            </a:endParaRPr>
          </a:p>
          <a:p>
            <a:pPr marL="214313" indent="-214313" defTabSz="685800">
              <a:buClr>
                <a:srgbClr val="18B3B9"/>
              </a:buClr>
              <a:buFont typeface="Arial" panose="020B0604020202020204" pitchFamily="34" charset="0"/>
              <a:buChar char="•"/>
              <a:defRPr/>
            </a:pPr>
            <a:r>
              <a:rPr lang="sl-SI" sz="1050" kern="0" dirty="0">
                <a:solidFill>
                  <a:srgbClr val="03365F"/>
                </a:solidFill>
              </a:rPr>
              <a:t>„</a:t>
            </a:r>
            <a:r>
              <a:rPr lang="en-US" sz="1050" kern="0" dirty="0">
                <a:solidFill>
                  <a:srgbClr val="03365F"/>
                </a:solidFill>
              </a:rPr>
              <a:t>Online</a:t>
            </a:r>
            <a:r>
              <a:rPr lang="sl-SI" sz="1050" kern="0" dirty="0">
                <a:solidFill>
                  <a:srgbClr val="03365F"/>
                </a:solidFill>
              </a:rPr>
              <a:t>“ zahteve in konverzije</a:t>
            </a:r>
            <a:r>
              <a:rPr lang="en-US" sz="1050" kern="0" dirty="0">
                <a:solidFill>
                  <a:srgbClr val="03365F"/>
                </a:solidFill>
              </a:rPr>
              <a:t> </a:t>
            </a:r>
            <a:r>
              <a:rPr lang="sl-SI" sz="1050" kern="0" dirty="0">
                <a:solidFill>
                  <a:srgbClr val="03365F"/>
                </a:solidFill>
              </a:rPr>
              <a:t>vseh vrst limitov, podaljšanja zamude plačila in prijave zavarovalnega primera</a:t>
            </a:r>
            <a:endParaRPr lang="en-US" sz="1050" kern="0" dirty="0">
              <a:solidFill>
                <a:srgbClr val="03365F"/>
              </a:solidFill>
            </a:endParaRPr>
          </a:p>
          <a:p>
            <a:pPr marL="214313" indent="-214313" defTabSz="685800">
              <a:buClr>
                <a:srgbClr val="18B3B9"/>
              </a:buClr>
              <a:buFont typeface="Arial" panose="020B0604020202020204" pitchFamily="34" charset="0"/>
              <a:buChar char="•"/>
              <a:defRPr/>
            </a:pPr>
            <a:r>
              <a:rPr lang="sl-SI" sz="1050" kern="0" dirty="0">
                <a:solidFill>
                  <a:srgbClr val="03365F"/>
                </a:solidFill>
              </a:rPr>
              <a:t>E</a:t>
            </a:r>
            <a:r>
              <a:rPr lang="en-US" sz="1050" kern="0" dirty="0">
                <a:solidFill>
                  <a:srgbClr val="03365F"/>
                </a:solidFill>
              </a:rPr>
              <a:t>-</a:t>
            </a:r>
            <a:r>
              <a:rPr lang="sl-SI" sz="1050" kern="0" dirty="0">
                <a:solidFill>
                  <a:srgbClr val="03365F"/>
                </a:solidFill>
              </a:rPr>
              <a:t>račun</a:t>
            </a:r>
            <a:r>
              <a:rPr lang="en-US" sz="1050" kern="0" dirty="0">
                <a:solidFill>
                  <a:srgbClr val="03365F"/>
                </a:solidFill>
              </a:rPr>
              <a:t> </a:t>
            </a:r>
            <a:r>
              <a:rPr lang="sl-SI" sz="1050" kern="0" dirty="0">
                <a:solidFill>
                  <a:srgbClr val="03365F"/>
                </a:solidFill>
              </a:rPr>
              <a:t>po e-pošti </a:t>
            </a:r>
            <a:r>
              <a:rPr lang="en-US" sz="1050" kern="0" dirty="0">
                <a:solidFill>
                  <a:srgbClr val="03365F"/>
                </a:solidFill>
              </a:rPr>
              <a:t>(pdf. &amp; xml.)</a:t>
            </a:r>
          </a:p>
          <a:p>
            <a:pPr marL="214313" indent="-214313" defTabSz="685800">
              <a:buClr>
                <a:srgbClr val="18B3B9"/>
              </a:buClr>
              <a:buFont typeface="Arial" panose="020B0604020202020204" pitchFamily="34" charset="0"/>
              <a:buChar char="•"/>
              <a:defRPr/>
            </a:pPr>
            <a:r>
              <a:rPr lang="sl-SI" sz="1050" kern="0" dirty="0">
                <a:solidFill>
                  <a:srgbClr val="03365F"/>
                </a:solidFill>
              </a:rPr>
              <a:t>Produkti poslovnih informacij „</a:t>
            </a:r>
            <a:r>
              <a:rPr lang="sl-SI" sz="1050" kern="0" dirty="0" err="1">
                <a:solidFill>
                  <a:srgbClr val="03365F"/>
                </a:solidFill>
              </a:rPr>
              <a:t>online</a:t>
            </a:r>
            <a:r>
              <a:rPr lang="sl-SI" sz="1050" kern="0" dirty="0">
                <a:solidFill>
                  <a:srgbClr val="03365F"/>
                </a:solidFill>
              </a:rPr>
              <a:t>“, npr. </a:t>
            </a:r>
            <a:r>
              <a:rPr lang="en-US" sz="1050" kern="0" dirty="0">
                <a:solidFill>
                  <a:srgbClr val="03365F"/>
                </a:solidFill>
              </a:rPr>
              <a:t>CCO</a:t>
            </a:r>
            <a:r>
              <a:rPr lang="sl-SI" sz="1050" kern="0" dirty="0">
                <a:solidFill>
                  <a:srgbClr val="03365F"/>
                </a:solidFill>
              </a:rPr>
              <a:t> s konverzijo v kreditne limite</a:t>
            </a:r>
            <a:endParaRPr lang="en-US" sz="1050" kern="0" dirty="0">
              <a:solidFill>
                <a:srgbClr val="03365F"/>
              </a:solidFill>
            </a:endParaRPr>
          </a:p>
          <a:p>
            <a:pPr marL="214313" indent="-214313" defTabSz="685800">
              <a:buClr>
                <a:srgbClr val="18B3B9"/>
              </a:buClr>
              <a:buFont typeface="Arial" panose="020B0604020202020204" pitchFamily="34" charset="0"/>
              <a:buChar char="•"/>
              <a:defRPr/>
            </a:pPr>
            <a:endParaRPr lang="sl-SI" sz="1050" kern="0" dirty="0">
              <a:solidFill>
                <a:srgbClr val="03365F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1385646" y="681540"/>
            <a:ext cx="6480720" cy="0"/>
          </a:xfrm>
          <a:prstGeom prst="line">
            <a:avLst/>
          </a:prstGeom>
          <a:ln w="22225" cmpd="sng">
            <a:solidFill>
              <a:srgbClr val="61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re 3"/>
          <p:cNvSpPr txBox="1">
            <a:spLocks/>
          </p:cNvSpPr>
          <p:nvPr/>
        </p:nvSpPr>
        <p:spPr>
          <a:xfrm>
            <a:off x="1385646" y="303498"/>
            <a:ext cx="5562618" cy="486061"/>
          </a:xfrm>
          <a:prstGeom prst="rect">
            <a:avLst/>
          </a:prstGeom>
        </p:spPr>
        <p:txBody>
          <a:bodyPr vert="horz" lIns="0" tIns="0" rIns="0" bIns="0" anchor="t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lnSpc>
                <a:spcPts val="2100"/>
              </a:lnSpc>
              <a:defRPr/>
            </a:pPr>
            <a:r>
              <a:rPr lang="en-US" sz="1800" b="1" dirty="0">
                <a:solidFill>
                  <a:srgbClr val="03365F"/>
                </a:solidFill>
                <a:latin typeface="Arial"/>
              </a:rPr>
              <a:t>5. </a:t>
            </a:r>
            <a:r>
              <a:rPr lang="sl-SI" sz="1800" b="1" dirty="0">
                <a:solidFill>
                  <a:srgbClr val="03365F"/>
                </a:solidFill>
                <a:latin typeface="Arial"/>
              </a:rPr>
              <a:t>KLJUČE KORISTI</a:t>
            </a:r>
            <a:endParaRPr lang="en-US" sz="1800" b="1" dirty="0">
              <a:solidFill>
                <a:srgbClr val="03365F"/>
              </a:solidFill>
              <a:latin typeface="Arial"/>
            </a:endParaRPr>
          </a:p>
        </p:txBody>
      </p:sp>
      <p:pic>
        <p:nvPicPr>
          <p:cNvPr id="28" name="Image 27" descr="logo_TradeLiner-RVB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926" y="278156"/>
            <a:ext cx="1038074" cy="292977"/>
          </a:xfrm>
          <a:prstGeom prst="rect">
            <a:avLst/>
          </a:prstGeom>
        </p:spPr>
      </p:pic>
      <p:sp>
        <p:nvSpPr>
          <p:cNvPr id="1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213998" y="4677967"/>
            <a:ext cx="191690" cy="240506"/>
          </a:xfrm>
        </p:spPr>
        <p:txBody>
          <a:bodyPr/>
          <a:lstStyle/>
          <a:p>
            <a:fld id="{F7A3F48B-818E-4440-B2BA-2245DD423899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3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1828"/>
            <a:ext cx="8350096" cy="295466"/>
          </a:xfrm>
        </p:spPr>
        <p:txBody>
          <a:bodyPr/>
          <a:lstStyle/>
          <a:p>
            <a:r>
              <a:rPr lang="sl-SI" sz="1800" b="1" dirty="0" smtClean="0"/>
              <a:t>POSLOVNE PREVARE</a:t>
            </a:r>
            <a:endParaRPr lang="en-US" sz="1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00063" y="1108038"/>
            <a:ext cx="8351838" cy="3775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400" dirty="0"/>
              <a:t>	</a:t>
            </a:r>
            <a:r>
              <a:rPr lang="sl-SI" sz="1400" dirty="0" smtClean="0"/>
              <a:t>Dva najpomembnejša tipa prevar:</a:t>
            </a:r>
          </a:p>
          <a:p>
            <a:pPr lvl="4">
              <a:buFontTx/>
              <a:buChar char="-"/>
            </a:pPr>
            <a:r>
              <a:rPr lang="sl-SI" sz="1400" b="1" dirty="0" smtClean="0">
                <a:solidFill>
                  <a:schemeClr val="tx2"/>
                </a:solidFill>
              </a:rPr>
              <a:t>Prevarantski kupci </a:t>
            </a:r>
          </a:p>
          <a:p>
            <a:pPr lvl="4">
              <a:buFontTx/>
              <a:buChar char="-"/>
            </a:pPr>
            <a:r>
              <a:rPr lang="sl-SI" sz="1400" b="1" dirty="0" smtClean="0">
                <a:solidFill>
                  <a:schemeClr val="tx2"/>
                </a:solidFill>
              </a:rPr>
              <a:t>Kraja identitete</a:t>
            </a:r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400" dirty="0" smtClean="0"/>
          </a:p>
          <a:p>
            <a:pPr>
              <a:buFontTx/>
              <a:buChar char="-"/>
            </a:pPr>
            <a:endParaRPr lang="sl-SI" sz="1400" dirty="0"/>
          </a:p>
        </p:txBody>
      </p:sp>
      <p:graphicFrame>
        <p:nvGraphicFramePr>
          <p:cNvPr id="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026019"/>
              </p:ext>
            </p:extLst>
          </p:nvPr>
        </p:nvGraphicFramePr>
        <p:xfrm>
          <a:off x="293434" y="2698439"/>
          <a:ext cx="3414966" cy="1914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493593"/>
              </p:ext>
            </p:extLst>
          </p:nvPr>
        </p:nvGraphicFramePr>
        <p:xfrm>
          <a:off x="4460114" y="2698439"/>
          <a:ext cx="4193922" cy="244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397807"/>
              </p:ext>
            </p:extLst>
          </p:nvPr>
        </p:nvGraphicFramePr>
        <p:xfrm>
          <a:off x="4285074" y="147917"/>
          <a:ext cx="4360198" cy="259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01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6277" y="1111262"/>
            <a:ext cx="2214246" cy="503215"/>
          </a:xfrm>
        </p:spPr>
        <p:txBody>
          <a:bodyPr/>
          <a:lstStyle/>
          <a:p>
            <a:pPr algn="ctr"/>
            <a:r>
              <a:rPr lang="sl-SI" sz="3300" dirty="0"/>
              <a:t>Hvala</a:t>
            </a:r>
            <a:endParaRPr lang="fr-FR" sz="3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BE0CC-039E-47DB-B5FA-1667E0B53A30}" type="slidenum">
              <a:rPr lang="en-US" smtClean="0">
                <a:solidFill>
                  <a:srgbClr val="61B57C"/>
                </a:solidFill>
              </a:rPr>
              <a:pPr/>
              <a:t>20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3365F"/>
                </a:solidFill>
              </a:rPr>
              <a:t>TradeLiner launch presentation /June 2015</a:t>
            </a:r>
            <a:endParaRPr lang="en-US" b="0">
              <a:solidFill>
                <a:srgbClr val="03365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9" b="37569"/>
          <a:stretch/>
        </p:blipFill>
        <p:spPr>
          <a:xfrm>
            <a:off x="1036320" y="2144661"/>
            <a:ext cx="6858000" cy="220824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89998"/>
            <a:ext cx="1695340" cy="75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7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1828"/>
            <a:ext cx="8350096" cy="295466"/>
          </a:xfrm>
        </p:spPr>
        <p:txBody>
          <a:bodyPr/>
          <a:lstStyle/>
          <a:p>
            <a:r>
              <a:rPr lang="sl-SI" sz="1800" b="1" dirty="0" smtClean="0"/>
              <a:t>POSLOVNE PREVARE</a:t>
            </a:r>
            <a:endParaRPr lang="en-US" sz="1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00063" y="1108038"/>
            <a:ext cx="8351838" cy="6018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r>
              <a:rPr lang="sl-SI" sz="1400" dirty="0"/>
              <a:t>	</a:t>
            </a:r>
            <a:r>
              <a:rPr lang="sl-SI" sz="5600" dirty="0" smtClean="0"/>
              <a:t>Kontrole v internih postopkih:</a:t>
            </a:r>
          </a:p>
          <a:p>
            <a:pPr marL="484187" lvl="3" indent="0">
              <a:buNone/>
            </a:pPr>
            <a:endParaRPr lang="sl-SI" sz="1400" b="1" dirty="0" smtClean="0">
              <a:solidFill>
                <a:schemeClr val="tx2"/>
              </a:solidFill>
            </a:endParaRPr>
          </a:p>
          <a:p>
            <a:pPr marL="534987" lvl="3" indent="0">
              <a:buNone/>
            </a:pPr>
            <a:endParaRPr lang="sl-SI" sz="1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1400" dirty="0" smtClean="0"/>
              <a:t>	</a:t>
            </a:r>
            <a:endParaRPr lang="sl-SI" sz="14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00063" y="1541770"/>
            <a:ext cx="8351838" cy="533058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87313" indent="-873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Printania Inline" panose="02000000000000000000" pitchFamily="50" charset="0"/>
              <a:buChar char=" "/>
              <a:defRPr sz="16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313" indent="-873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Printania Inline" panose="02000000000000000000" pitchFamily="50" charset="0"/>
              <a:buChar char=" 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73050" indent="-920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MS PMincho" panose="02020600040205080304" pitchFamily="18" charset="-128"/>
              <a:buChar char="┃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2300" indent="-1381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953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 Narrow" panose="020B060602020203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Printania Inline" panose="02000000000000000000" pitchFamily="50" charset="0"/>
              <a:buNone/>
            </a:pPr>
            <a:endParaRPr lang="sl-SI" sz="1400" dirty="0" smtClean="0"/>
          </a:p>
          <a:p>
            <a:pPr marL="0" indent="0">
              <a:buFont typeface="Printania Inline" panose="02000000000000000000" pitchFamily="50" charset="0"/>
              <a:buNone/>
            </a:pPr>
            <a:r>
              <a:rPr lang="sl-SI" sz="1400" dirty="0" smtClean="0"/>
              <a:t>	</a:t>
            </a:r>
          </a:p>
          <a:p>
            <a:pPr lvl="3">
              <a:buFontTx/>
              <a:buChar char="-"/>
            </a:pPr>
            <a:r>
              <a:rPr lang="sl-SI" sz="5600" b="1" dirty="0" smtClean="0">
                <a:solidFill>
                  <a:schemeClr val="tx2"/>
                </a:solidFill>
              </a:rPr>
              <a:t>Zahteva po predložitvi dokumentov podjetja in direktorja</a:t>
            </a:r>
          </a:p>
          <a:p>
            <a:pPr lvl="3">
              <a:buFontTx/>
              <a:buChar char="-"/>
            </a:pPr>
            <a:endParaRPr lang="sl-SI" sz="1400" b="1" dirty="0" smtClean="0">
              <a:solidFill>
                <a:schemeClr val="tx2"/>
              </a:solidFill>
            </a:endParaRPr>
          </a:p>
          <a:p>
            <a:pPr lvl="3">
              <a:buFontTx/>
              <a:buChar char="-"/>
            </a:pPr>
            <a:endParaRPr lang="sl-SI" sz="1400" dirty="0" smtClean="0">
              <a:solidFill>
                <a:schemeClr val="tx2"/>
              </a:solidFill>
            </a:endParaRPr>
          </a:p>
          <a:p>
            <a:pPr marL="484187" lvl="3" indent="0">
              <a:buFont typeface="Arial" panose="020B0604020202020204" pitchFamily="34" charset="0"/>
              <a:buNone/>
            </a:pPr>
            <a:endParaRPr lang="sl-SI" sz="1400" b="1" dirty="0" smtClean="0">
              <a:solidFill>
                <a:schemeClr val="tx2"/>
              </a:solidFill>
            </a:endParaRPr>
          </a:p>
          <a:p>
            <a:pPr marL="484187" lvl="3" indent="0">
              <a:buFont typeface="Arial" panose="020B0604020202020204" pitchFamily="34" charset="0"/>
              <a:buNone/>
            </a:pPr>
            <a:endParaRPr lang="sl-SI" sz="1400" b="1" dirty="0" smtClean="0">
              <a:solidFill>
                <a:schemeClr val="tx2"/>
              </a:solidFill>
            </a:endParaRPr>
          </a:p>
          <a:p>
            <a:pPr marL="534987" lvl="3" indent="0">
              <a:buFont typeface="Arial" panose="020B0604020202020204" pitchFamily="34" charset="0"/>
              <a:buNone/>
            </a:pPr>
            <a:endParaRPr lang="sl-SI" sz="1400" b="1" dirty="0" smtClean="0">
              <a:solidFill>
                <a:schemeClr val="tx2"/>
              </a:solidFill>
            </a:endParaRPr>
          </a:p>
          <a:p>
            <a:pPr marL="0" indent="0">
              <a:buFont typeface="Printania Inline" panose="02000000000000000000" pitchFamily="50" charset="0"/>
              <a:buNone/>
            </a:pPr>
            <a:r>
              <a:rPr lang="sl-SI" sz="1400" dirty="0" smtClean="0"/>
              <a:t>	</a:t>
            </a:r>
            <a:endParaRPr lang="sl-SI" sz="14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00063" y="2177337"/>
            <a:ext cx="8351838" cy="556747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87313" indent="-873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Printania Inline" panose="02000000000000000000" pitchFamily="50" charset="0"/>
              <a:buChar char=" "/>
              <a:defRPr sz="16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313" indent="-873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Printania Inline" panose="02000000000000000000" pitchFamily="50" charset="0"/>
              <a:buChar char=" 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73050" indent="-920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MS PMincho" panose="02020600040205080304" pitchFamily="18" charset="-128"/>
              <a:buChar char="┃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2300" indent="-1381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953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 Narrow" panose="020B060602020203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4187" lvl="3" indent="0">
              <a:buNone/>
            </a:pPr>
            <a:endParaRPr lang="sl-SI" sz="1400" b="1" dirty="0" smtClean="0">
              <a:solidFill>
                <a:schemeClr val="tx2"/>
              </a:solidFill>
            </a:endParaRPr>
          </a:p>
          <a:p>
            <a:pPr lvl="3">
              <a:buFontTx/>
              <a:buChar char="-"/>
            </a:pPr>
            <a:r>
              <a:rPr lang="sl-SI" sz="5600" b="1" dirty="0" smtClean="0">
                <a:solidFill>
                  <a:schemeClr val="tx2"/>
                </a:solidFill>
              </a:rPr>
              <a:t>Preverjanje kontaktne osebe </a:t>
            </a:r>
          </a:p>
          <a:p>
            <a:pPr marL="484187" lvl="3" indent="0">
              <a:buFont typeface="Arial" panose="020B0604020202020204" pitchFamily="34" charset="0"/>
              <a:buNone/>
            </a:pPr>
            <a:endParaRPr lang="sl-SI" sz="3500" b="1" dirty="0" smtClean="0">
              <a:solidFill>
                <a:schemeClr val="tx2"/>
              </a:solidFill>
            </a:endParaRPr>
          </a:p>
          <a:p>
            <a:pPr marL="534987" lvl="3" indent="0">
              <a:buFont typeface="Arial" panose="020B0604020202020204" pitchFamily="34" charset="0"/>
              <a:buNone/>
            </a:pPr>
            <a:endParaRPr lang="sl-SI" sz="1400" b="1" dirty="0" smtClean="0">
              <a:solidFill>
                <a:schemeClr val="tx2"/>
              </a:solidFill>
            </a:endParaRPr>
          </a:p>
          <a:p>
            <a:pPr marL="0" indent="0">
              <a:buFont typeface="Printania Inline" panose="02000000000000000000" pitchFamily="50" charset="0"/>
              <a:buNone/>
            </a:pPr>
            <a:r>
              <a:rPr lang="sl-SI" sz="1400" dirty="0" smtClean="0"/>
              <a:t>	</a:t>
            </a:r>
            <a:endParaRPr lang="sl-SI" sz="1400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0063" y="2607155"/>
            <a:ext cx="8351838" cy="542177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87313" indent="-873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Printania Inline" panose="02000000000000000000" pitchFamily="50" charset="0"/>
              <a:buChar char=" "/>
              <a:defRPr sz="16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313" indent="-873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Printania Inline" panose="02000000000000000000" pitchFamily="50" charset="0"/>
              <a:buChar char=" 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73050" indent="-920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MS PMincho" panose="02020600040205080304" pitchFamily="18" charset="-128"/>
              <a:buChar char="┃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2300" indent="-1381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953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 Narrow" panose="020B060602020203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Printania Inline" panose="02000000000000000000" pitchFamily="50" charset="0"/>
              <a:buNone/>
            </a:pPr>
            <a:endParaRPr lang="sl-SI" sz="1400" dirty="0" smtClean="0"/>
          </a:p>
          <a:p>
            <a:pPr marL="0" indent="0">
              <a:buFont typeface="Printania Inline" panose="02000000000000000000" pitchFamily="50" charset="0"/>
              <a:buNone/>
            </a:pPr>
            <a:r>
              <a:rPr lang="sl-SI" sz="1400" dirty="0" smtClean="0"/>
              <a:t>	</a:t>
            </a:r>
            <a:endParaRPr lang="sl-SI" sz="1400" b="1" dirty="0" smtClean="0">
              <a:solidFill>
                <a:schemeClr val="tx2"/>
              </a:solidFill>
            </a:endParaRPr>
          </a:p>
          <a:p>
            <a:pPr lvl="3">
              <a:buFontTx/>
              <a:buChar char="-"/>
            </a:pPr>
            <a:r>
              <a:rPr lang="sl-SI" sz="5600" b="1" dirty="0" smtClean="0">
                <a:solidFill>
                  <a:schemeClr val="tx2"/>
                </a:solidFill>
              </a:rPr>
              <a:t>Pozornost v fazi naročila</a:t>
            </a:r>
          </a:p>
          <a:p>
            <a:pPr marL="484187" lvl="3" indent="0">
              <a:buFont typeface="Arial" panose="020B0604020202020204" pitchFamily="34" charset="0"/>
              <a:buNone/>
            </a:pPr>
            <a:endParaRPr lang="sl-SI" sz="1400" b="1" dirty="0" smtClean="0">
              <a:solidFill>
                <a:schemeClr val="tx2"/>
              </a:solidFill>
            </a:endParaRPr>
          </a:p>
          <a:p>
            <a:pPr marL="484187" lvl="3" indent="0">
              <a:buFont typeface="Arial" panose="020B0604020202020204" pitchFamily="34" charset="0"/>
              <a:buNone/>
            </a:pPr>
            <a:endParaRPr lang="sl-SI" sz="1400" b="1" dirty="0" smtClean="0">
              <a:solidFill>
                <a:schemeClr val="tx2"/>
              </a:solidFill>
            </a:endParaRPr>
          </a:p>
          <a:p>
            <a:pPr marL="534987" lvl="3" indent="0">
              <a:buFont typeface="Arial" panose="020B0604020202020204" pitchFamily="34" charset="0"/>
              <a:buNone/>
            </a:pPr>
            <a:endParaRPr lang="sl-SI" sz="1400" b="1" dirty="0" smtClean="0">
              <a:solidFill>
                <a:schemeClr val="tx2"/>
              </a:solidFill>
            </a:endParaRPr>
          </a:p>
          <a:p>
            <a:pPr marL="0" indent="0">
              <a:buFont typeface="Printania Inline" panose="02000000000000000000" pitchFamily="50" charset="0"/>
              <a:buNone/>
            </a:pPr>
            <a:r>
              <a:rPr lang="sl-SI" sz="1400" dirty="0" smtClean="0"/>
              <a:t>	</a:t>
            </a:r>
            <a:endParaRPr lang="sl-SI" sz="14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0063" y="3321364"/>
            <a:ext cx="8351838" cy="487226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87313" indent="-873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Printania Inline" panose="02000000000000000000" pitchFamily="50" charset="0"/>
              <a:buChar char=" "/>
              <a:defRPr sz="16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313" indent="-873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Printania Inline" panose="02000000000000000000" pitchFamily="50" charset="0"/>
              <a:buChar char=" 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73050" indent="-920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MS PMincho" panose="02020600040205080304" pitchFamily="18" charset="-128"/>
              <a:buChar char="┃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2300" indent="-1381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953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 Narrow" panose="020B060602020203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FontTx/>
              <a:buChar char="-"/>
            </a:pPr>
            <a:r>
              <a:rPr lang="sl-SI" sz="5600" b="1" dirty="0" smtClean="0">
                <a:solidFill>
                  <a:schemeClr val="tx2"/>
                </a:solidFill>
              </a:rPr>
              <a:t>Naslov dobave</a:t>
            </a:r>
          </a:p>
          <a:p>
            <a:pPr marL="484187" lvl="3" indent="0">
              <a:buFont typeface="Arial" panose="020B0604020202020204" pitchFamily="34" charset="0"/>
              <a:buNone/>
            </a:pPr>
            <a:endParaRPr lang="sl-SI" sz="1400" b="1" dirty="0" smtClean="0">
              <a:solidFill>
                <a:schemeClr val="tx2"/>
              </a:solidFill>
            </a:endParaRPr>
          </a:p>
          <a:p>
            <a:pPr marL="534987" lvl="3" indent="0">
              <a:buFont typeface="Arial" panose="020B0604020202020204" pitchFamily="34" charset="0"/>
              <a:buNone/>
            </a:pPr>
            <a:endParaRPr lang="sl-SI" sz="1400" b="1" dirty="0" smtClean="0">
              <a:solidFill>
                <a:schemeClr val="tx2"/>
              </a:solidFill>
            </a:endParaRPr>
          </a:p>
          <a:p>
            <a:pPr marL="0" indent="0">
              <a:buFont typeface="Printania Inline" panose="02000000000000000000" pitchFamily="50" charset="0"/>
              <a:buNone/>
            </a:pPr>
            <a:r>
              <a:rPr lang="sl-SI" sz="1400" dirty="0" smtClean="0"/>
              <a:t>	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8783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1828"/>
            <a:ext cx="8350096" cy="295466"/>
          </a:xfrm>
        </p:spPr>
        <p:txBody>
          <a:bodyPr/>
          <a:lstStyle/>
          <a:p>
            <a:r>
              <a:rPr lang="sl-SI" sz="1800" b="1" dirty="0" smtClean="0"/>
              <a:t>POSLOVNE PREVARE</a:t>
            </a:r>
            <a:endParaRPr lang="en-US" sz="1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32867" y="1773426"/>
            <a:ext cx="8351838" cy="577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r>
              <a:rPr lang="sl-SI" sz="1400" dirty="0" smtClean="0"/>
              <a:t>		</a:t>
            </a:r>
          </a:p>
          <a:p>
            <a:pPr marL="0" indent="0">
              <a:buNone/>
            </a:pPr>
            <a:endParaRPr lang="sl-SI" sz="1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52463" y="1260439"/>
            <a:ext cx="8351838" cy="6257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87313" indent="-873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Printania Inline" panose="02000000000000000000" pitchFamily="50" charset="0"/>
              <a:buChar char=" "/>
              <a:defRPr sz="16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313" indent="-873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Printania Inline" panose="02000000000000000000" pitchFamily="50" charset="0"/>
              <a:buChar char=" 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73050" indent="-920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MS PMincho" panose="02020600040205080304" pitchFamily="18" charset="-128"/>
              <a:buChar char="┃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2300" indent="-1381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953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 Narrow" panose="020B060602020203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Printania Inline" panose="02000000000000000000" pitchFamily="50" charset="0"/>
              <a:buNone/>
            </a:pPr>
            <a:endParaRPr lang="sl-SI" sz="1400" dirty="0" smtClean="0"/>
          </a:p>
          <a:p>
            <a:pPr marL="0" indent="0">
              <a:buFont typeface="Printania Inline" panose="02000000000000000000" pitchFamily="50" charset="0"/>
              <a:buNone/>
            </a:pPr>
            <a:r>
              <a:rPr lang="sl-SI" sz="1400" dirty="0"/>
              <a:t> </a:t>
            </a:r>
            <a:r>
              <a:rPr lang="sl-SI" sz="1400" dirty="0" smtClean="0"/>
              <a:t>            Kontrole v internih postopkih:</a:t>
            </a:r>
          </a:p>
          <a:p>
            <a:pPr marL="0" indent="0">
              <a:buFont typeface="Printania Inline" panose="02000000000000000000" pitchFamily="50" charset="0"/>
              <a:buNone/>
            </a:pPr>
            <a:endParaRPr lang="sl-SI" sz="1400" dirty="0" smtClean="0"/>
          </a:p>
          <a:p>
            <a:pPr marL="0" indent="0">
              <a:buFont typeface="Printania Inline" panose="02000000000000000000" pitchFamily="50" charset="0"/>
              <a:buNone/>
            </a:pPr>
            <a:endParaRPr lang="sl-SI" sz="14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52463" y="2062217"/>
            <a:ext cx="7452981" cy="3778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87313" indent="-873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Printania Inline" panose="02000000000000000000" pitchFamily="50" charset="0"/>
              <a:buChar char=" "/>
              <a:defRPr sz="16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313" indent="-873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Printania Inline" panose="02000000000000000000" pitchFamily="50" charset="0"/>
              <a:buChar char=" 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73050" indent="-920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MS PMincho" panose="02020600040205080304" pitchFamily="18" charset="-128"/>
              <a:buChar char="┃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2300" indent="-1381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953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 Narrow" panose="020B060602020203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FontTx/>
              <a:buChar char="-"/>
            </a:pPr>
            <a:r>
              <a:rPr lang="sl-SI" sz="1400" b="1" dirty="0" smtClean="0">
                <a:solidFill>
                  <a:schemeClr val="tx2"/>
                </a:solidFill>
              </a:rPr>
              <a:t>Preverjanje ob spremembi TRR vašega dobavitelja</a:t>
            </a:r>
            <a:endParaRPr lang="sl-SI" sz="14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068" y="3638588"/>
            <a:ext cx="572217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7" lvl="3" indent="0">
              <a:buNone/>
            </a:pPr>
            <a:r>
              <a:rPr lang="sl-SI" sz="1500" b="1" dirty="0">
                <a:solidFill>
                  <a:schemeClr val="tx2"/>
                </a:solidFill>
              </a:rPr>
              <a:t>Brošura </a:t>
            </a:r>
            <a:r>
              <a:rPr lang="sl-SI" sz="1500" b="1">
                <a:solidFill>
                  <a:schemeClr val="tx2"/>
                </a:solidFill>
              </a:rPr>
              <a:t>o </a:t>
            </a:r>
            <a:r>
              <a:rPr lang="sl-SI" sz="1500" b="1" smtClean="0">
                <a:solidFill>
                  <a:schemeClr val="tx2"/>
                </a:solidFill>
              </a:rPr>
              <a:t>prevarah </a:t>
            </a:r>
            <a:r>
              <a:rPr lang="sl-SI" sz="1500" b="1" dirty="0">
                <a:solidFill>
                  <a:schemeClr val="tx2"/>
                </a:solidFill>
              </a:rPr>
              <a:t>je dostopna tudi na </a:t>
            </a:r>
            <a:r>
              <a:rPr lang="sl-SI" sz="1500" b="1" dirty="0">
                <a:solidFill>
                  <a:schemeClr val="tx2"/>
                </a:solidFill>
                <a:hlinkClick r:id="rId2"/>
              </a:rPr>
              <a:t>www.coface.si</a:t>
            </a:r>
            <a:r>
              <a:rPr lang="sl-SI" sz="1500" b="1" dirty="0">
                <a:solidFill>
                  <a:schemeClr val="tx2"/>
                </a:solidFill>
              </a:rPr>
              <a:t>.</a:t>
            </a:r>
            <a:endParaRPr lang="sl-SI" sz="1500" dirty="0"/>
          </a:p>
          <a:p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9825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u texte 44"/>
          <p:cNvSpPr>
            <a:spLocks noGrp="1"/>
          </p:cNvSpPr>
          <p:nvPr>
            <p:ph type="body" sz="quarter" idx="10"/>
          </p:nvPr>
        </p:nvSpPr>
        <p:spPr>
          <a:xfrm>
            <a:off x="1465458" y="1968821"/>
            <a:ext cx="2642201" cy="1786643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sl-SI" dirty="0">
                <a:solidFill>
                  <a:schemeClr val="tx2"/>
                </a:solidFill>
              </a:rPr>
              <a:t>Nova orodja za preverjanje plačilne sposobnosti podjetja 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—</a:t>
            </a:r>
            <a:endParaRPr lang="en-US" dirty="0"/>
          </a:p>
          <a:p>
            <a:pPr lvl="2"/>
            <a:r>
              <a:rPr lang="sl-SI" dirty="0" smtClean="0">
                <a:solidFill>
                  <a:schemeClr val="tx2"/>
                </a:solidFill>
              </a:rPr>
              <a:t>Januar 2021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950">
        <p:fade/>
      </p:transition>
    </mc:Choice>
    <mc:Fallback xmlns="">
      <p:transition spd="med" advClick="0" advTm="69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Abteilung_MC\Weltkarte\Weltkarte_CE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63" y="587644"/>
            <a:ext cx="6438827" cy="48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A3F48B-818E-4440-B2BA-2245DD423899}" type="slidenum">
              <a:rPr lang="sl-SI" smtClean="0"/>
              <a:pPr/>
              <a:t>6</a:t>
            </a:fld>
            <a:endParaRPr lang="sl-SI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439465" y="296469"/>
            <a:ext cx="6265070" cy="295466"/>
          </a:xfrm>
        </p:spPr>
        <p:txBody>
          <a:bodyPr/>
          <a:lstStyle/>
          <a:p>
            <a:r>
              <a:rPr lang="sl-SI" dirty="0" smtClean="0"/>
              <a:t>POGLAVITNE ŠTEVILKE ZA COFACe</a:t>
            </a:r>
            <a:endParaRPr lang="sl-SI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sp>
        <p:nvSpPr>
          <p:cNvPr id="21" name="Rectangle 8"/>
          <p:cNvSpPr>
            <a:spLocks/>
          </p:cNvSpPr>
          <p:nvPr/>
        </p:nvSpPr>
        <p:spPr>
          <a:xfrm>
            <a:off x="1971480" y="2464067"/>
            <a:ext cx="1527830" cy="1472332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tlCol="0" anchor="ctr"/>
          <a:lstStyle/>
          <a:p>
            <a:pPr lvl="0"/>
            <a:r>
              <a:rPr lang="sl-SI" sz="2700" b="1" dirty="0">
                <a:solidFill>
                  <a:prstClr val="white"/>
                </a:solidFill>
                <a:latin typeface="Arial Narrow" panose="020B0606020202030204" pitchFamily="34" charset="0"/>
              </a:rPr>
              <a:t>9,000 </a:t>
            </a:r>
          </a:p>
          <a:p>
            <a:pPr lvl="0"/>
            <a:r>
              <a:rPr lang="sl-SI" sz="1350" b="1" dirty="0">
                <a:solidFill>
                  <a:prstClr val="white"/>
                </a:solidFill>
              </a:rPr>
              <a:t>strank pri informacijah</a:t>
            </a:r>
            <a:endParaRPr lang="sl-SI" sz="1350" b="1" dirty="0">
              <a:solidFill>
                <a:prstClr val="white"/>
              </a:solidFill>
            </a:endParaRPr>
          </a:p>
        </p:txBody>
      </p:sp>
      <p:sp>
        <p:nvSpPr>
          <p:cNvPr id="22" name="Rectangle 10"/>
          <p:cNvSpPr>
            <a:spLocks/>
          </p:cNvSpPr>
          <p:nvPr/>
        </p:nvSpPr>
        <p:spPr>
          <a:xfrm>
            <a:off x="3633137" y="2464065"/>
            <a:ext cx="1795478" cy="1472332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tlCol="0" anchor="ctr"/>
          <a:lstStyle/>
          <a:p>
            <a:pPr lvl="0"/>
            <a:r>
              <a:rPr lang="sl-SI" sz="2700" b="1" dirty="0">
                <a:solidFill>
                  <a:prstClr val="white"/>
                </a:solidFill>
                <a:latin typeface="Arial Narrow" panose="020B0606020202030204" pitchFamily="34" charset="0"/>
              </a:rPr>
              <a:t>   195 </a:t>
            </a:r>
          </a:p>
          <a:p>
            <a:pPr lvl="0"/>
            <a:r>
              <a:rPr lang="sl-SI" sz="1350" b="1" dirty="0">
                <a:solidFill>
                  <a:prstClr val="white"/>
                </a:solidFill>
              </a:rPr>
              <a:t>     pokritih držav</a:t>
            </a:r>
            <a:endParaRPr lang="sl-SI" sz="1350" b="1" dirty="0">
              <a:solidFill>
                <a:prstClr val="white"/>
              </a:solidFill>
            </a:endParaRPr>
          </a:p>
        </p:txBody>
      </p:sp>
      <p:sp>
        <p:nvSpPr>
          <p:cNvPr id="23" name="Rectangle 6"/>
          <p:cNvSpPr>
            <a:spLocks/>
          </p:cNvSpPr>
          <p:nvPr/>
        </p:nvSpPr>
        <p:spPr>
          <a:xfrm>
            <a:off x="5562439" y="2464065"/>
            <a:ext cx="1958501" cy="147233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tlCol="0" anchor="ctr"/>
          <a:lstStyle/>
          <a:p>
            <a:pPr lvl="0"/>
            <a:r>
              <a:rPr lang="sl-SI" sz="1350" b="1" dirty="0">
                <a:solidFill>
                  <a:prstClr val="white"/>
                </a:solidFill>
              </a:rPr>
              <a:t>Baza podatkov za </a:t>
            </a:r>
            <a:endParaRPr lang="sl-SI" sz="2550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sl-SI" sz="2550" b="1" dirty="0">
                <a:solidFill>
                  <a:prstClr val="white"/>
                </a:solidFill>
                <a:latin typeface="Arial Narrow" panose="020B0606020202030204" pitchFamily="34" charset="0"/>
              </a:rPr>
              <a:t>200 milijonov</a:t>
            </a:r>
            <a:r>
              <a:rPr lang="sl-SI" sz="1350" b="1" dirty="0">
                <a:solidFill>
                  <a:schemeClr val="bg1"/>
                </a:solidFill>
              </a:rPr>
              <a:t/>
            </a:r>
            <a:br>
              <a:rPr lang="sl-SI" sz="1350" b="1" dirty="0">
                <a:solidFill>
                  <a:schemeClr val="bg1"/>
                </a:solidFill>
              </a:rPr>
            </a:br>
            <a:r>
              <a:rPr lang="sl-SI" sz="1350" b="1" dirty="0">
                <a:solidFill>
                  <a:schemeClr val="bg1"/>
                </a:solidFill>
              </a:rPr>
              <a:t>podjetij</a:t>
            </a:r>
          </a:p>
          <a:p>
            <a:pPr lvl="0"/>
            <a:endParaRPr lang="sl-SI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950">
        <p:fade/>
      </p:transition>
    </mc:Choice>
    <mc:Fallback xmlns="">
      <p:transition spd="med" advClick="0" advTm="239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1.94444E-6 -0.08171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61111E-6 -2.22222E-6 L -3.61111E-6 -0.08171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-2.22222E-6 L -2.77778E-6 -0.08171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A3F48B-818E-4440-B2BA-2245DD423899}" type="slidenum">
              <a:rPr lang="sl-SI" smtClean="0"/>
              <a:pPr/>
              <a:t>7</a:t>
            </a:fld>
            <a:endParaRPr lang="sl-SI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sp useBgFill="1">
        <p:nvSpPr>
          <p:cNvPr id="47" name="Rectangle 46"/>
          <p:cNvSpPr/>
          <p:nvPr/>
        </p:nvSpPr>
        <p:spPr>
          <a:xfrm>
            <a:off x="1143003" y="4"/>
            <a:ext cx="6857999" cy="788765"/>
          </a:xfrm>
          <a:prstGeom prst="rect">
            <a:avLst/>
          </a:prstGeom>
          <a:ln w="12700" cap="rnd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 sz="135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439465" y="296469"/>
            <a:ext cx="6265070" cy="295466"/>
          </a:xfrm>
        </p:spPr>
        <p:txBody>
          <a:bodyPr/>
          <a:lstStyle/>
          <a:p>
            <a:r>
              <a:rPr lang="sl-SI" dirty="0" smtClean="0"/>
              <a:t>DRA OCena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7418" y="1346441"/>
            <a:ext cx="2140330" cy="300082"/>
          </a:xfrm>
          <a:prstGeom prst="rect">
            <a:avLst/>
          </a:prstGeom>
          <a:solidFill>
            <a:schemeClr val="lt1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sl-SI" altLang="fr-FR" sz="1350" i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Kaj vsebuje DRA Ocena?</a:t>
            </a:r>
            <a:endParaRPr lang="sl-SI" altLang="fr-FR" sz="1350" i="1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6020" y="1750351"/>
            <a:ext cx="10194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75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Ocena kreditnega tveganja </a:t>
            </a:r>
            <a:r>
              <a:rPr lang="sl-SI" sz="750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s pomočjo unikatne skale (od 1 do 10).</a:t>
            </a:r>
            <a:endParaRPr lang="sl-SI" sz="75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3927" y="2306571"/>
            <a:ext cx="95319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75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Prikaz zgodovine </a:t>
            </a:r>
            <a:r>
              <a:rPr lang="sl-SI" sz="750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ocene za zadnjih 5 let (v kolikor je to na voljo).</a:t>
            </a:r>
            <a:endParaRPr lang="sl-SI" sz="75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2434" y="2852134"/>
            <a:ext cx="9546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75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Verjetnost za neplačilo </a:t>
            </a:r>
            <a:r>
              <a:rPr lang="sl-SI" sz="750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v % glede na razred tveganja.</a:t>
            </a:r>
            <a:endParaRPr lang="sl-SI" sz="75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983603" y="3604493"/>
            <a:ext cx="2604305" cy="2078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/>
            <a:r>
              <a:rPr lang="sl-SI" altLang="fr-FR" sz="1013" dirty="0">
                <a:solidFill>
                  <a:srgbClr val="333333"/>
                </a:solidFill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Prednosti DRA ocene?</a:t>
            </a:r>
            <a:endParaRPr lang="sl-SI" altLang="fr-FR" sz="1013" dirty="0">
              <a:solidFill>
                <a:srgbClr val="333333"/>
              </a:solidFill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7344" y="4312928"/>
            <a:ext cx="961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Globalno</a:t>
            </a:r>
          </a:p>
          <a:p>
            <a:pPr algn="ctr"/>
            <a:r>
              <a:rPr lang="sl-SI" sz="600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Dostop do ocene tveganja po celem svetu z Monitoringom.</a:t>
            </a:r>
            <a:endParaRPr lang="sl-SI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8144" y="4312928"/>
            <a:ext cx="899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Enostavnost</a:t>
            </a:r>
          </a:p>
          <a:p>
            <a:pPr algn="ctr"/>
            <a:r>
              <a:rPr lang="sl-SI" sz="600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Pridobite DRA v enostavni skali </a:t>
            </a:r>
          </a:p>
          <a:p>
            <a:pPr algn="ctr"/>
            <a:r>
              <a:rPr lang="sl-SI" sz="600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od 1 do 10.</a:t>
            </a:r>
            <a:endParaRPr lang="sl-SI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85759" y="4309704"/>
            <a:ext cx="1063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Ekpertiza</a:t>
            </a:r>
          </a:p>
          <a:p>
            <a:pPr algn="ctr"/>
            <a:r>
              <a:rPr lang="sl-SI" sz="600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Koristi od Coface-ove unikatne ekpertize za Kreditno zavarovanje.</a:t>
            </a:r>
            <a:endParaRPr lang="sl-SI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6" name="Picture 14" descr="Feature descriptio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54" y="3920522"/>
            <a:ext cx="357826" cy="3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Feature descriptio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68" y="3920522"/>
            <a:ext cx="357826" cy="3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eature description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06" y="3926815"/>
            <a:ext cx="357826" cy="3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208" y="1794052"/>
            <a:ext cx="1034486" cy="6822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957" y="1818694"/>
            <a:ext cx="3403556" cy="2681447"/>
          </a:xfrm>
          <a:prstGeom prst="rect">
            <a:avLst/>
          </a:prstGeom>
        </p:spPr>
      </p:pic>
      <p:pic>
        <p:nvPicPr>
          <p:cNvPr id="21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4204" y="2496908"/>
            <a:ext cx="968561" cy="8783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0701" y="764071"/>
            <a:ext cx="62700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3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 je ocena tveganja, ki kaže kolikšna je verjetnost, da bo podjetje v obdobju 12 mesecev lahko izpolnjevalo svoje finančne obveznosti.</a:t>
            </a:r>
            <a:endParaRPr lang="sl-SI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950">
        <p:fade/>
      </p:transition>
    </mc:Choice>
    <mc:Fallback xmlns="">
      <p:transition spd="med" advClick="0" advTm="239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A3F48B-818E-4440-B2BA-2245DD423899}" type="slidenum">
              <a:rPr lang="sl-SI" smtClean="0"/>
              <a:pPr/>
              <a:t>8</a:t>
            </a:fld>
            <a:endParaRPr lang="sl-SI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sp useBgFill="1">
        <p:nvSpPr>
          <p:cNvPr id="47" name="Rectangle 46"/>
          <p:cNvSpPr/>
          <p:nvPr/>
        </p:nvSpPr>
        <p:spPr>
          <a:xfrm>
            <a:off x="1143003" y="4"/>
            <a:ext cx="6857999" cy="788765"/>
          </a:xfrm>
          <a:prstGeom prst="rect">
            <a:avLst/>
          </a:prstGeom>
          <a:ln w="12700" cap="rnd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 sz="135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439465" y="296469"/>
            <a:ext cx="6265070" cy="295466"/>
          </a:xfrm>
        </p:spPr>
        <p:txBody>
          <a:bodyPr/>
          <a:lstStyle/>
          <a:p>
            <a:r>
              <a:rPr lang="sl-SI" dirty="0" smtClean="0"/>
              <a:t>Kreditno mnenje - @coface opinion &amp; advanced opinion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92160" y="998001"/>
            <a:ext cx="3299301" cy="248209"/>
          </a:xfrm>
          <a:prstGeom prst="rect">
            <a:avLst/>
          </a:prstGeom>
          <a:solidFill>
            <a:schemeClr val="lt1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sl-SI" altLang="fr-FR" sz="1013" i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Kaj vsebujeta @Coface opinion &amp; Advanced Opinion?</a:t>
            </a:r>
            <a:endParaRPr lang="sl-SI" altLang="fr-FR" sz="1013" i="1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47692" y="1428309"/>
            <a:ext cx="1737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75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Ocena tveganja dolžnika (DRA) </a:t>
            </a:r>
            <a:r>
              <a:rPr lang="sl-SI" sz="750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Ocena predstavlja verjetnost neplačila podjetja, prikazano na skali edinstvene lestvice (od 1 do 10).</a:t>
            </a:r>
            <a:endParaRPr lang="sl-SI" sz="75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47692" y="2092877"/>
            <a:ext cx="194981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75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Kreditno priporočilo</a:t>
            </a:r>
          </a:p>
          <a:p>
            <a:r>
              <a:rPr lang="sl-SI" sz="75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Posamezen znesek, prilagojen situaciji tveganja podjetja, z najvišjim priporočenim zneskom od 7k€ do 1M€ EUR.</a:t>
            </a:r>
            <a:endParaRPr lang="sl-SI" sz="75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50458" y="2736835"/>
            <a:ext cx="203841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75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Ocena tveganja države</a:t>
            </a:r>
            <a:br>
              <a:rPr lang="sl-SI" sz="75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sl-SI" sz="750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Ekonomska ocena tveganja države, prikazano v 8 korakih od A1, A2, A3, A4, B, C, D, E. Ta ocena je na voljo v 161 državah.</a:t>
            </a:r>
            <a:endParaRPr lang="sl-SI" sz="75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867886" y="3672621"/>
            <a:ext cx="2846416" cy="3636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/>
            <a:r>
              <a:rPr lang="sl-SI" altLang="fr-FR" sz="1013" dirty="0">
                <a:solidFill>
                  <a:srgbClr val="333333"/>
                </a:solidFill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Prednosti Kreditnih mnenj - COFACE Opinions?</a:t>
            </a:r>
            <a:endParaRPr lang="sl-SI" altLang="fr-FR" sz="1013" dirty="0">
              <a:solidFill>
                <a:srgbClr val="333333"/>
              </a:solidFill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65290" y="4442484"/>
            <a:ext cx="1008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Enostavna uporaba</a:t>
            </a:r>
          </a:p>
          <a:p>
            <a:pPr algn="ctr"/>
            <a:r>
              <a:rPr lang="sl-SI" sz="6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Mnenje (Opinion) je indeks izražen v več nivojih kreditnih priporočil, v lokalni valuti</a:t>
            </a:r>
            <a:endParaRPr lang="sl-SI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07344" y="4441832"/>
            <a:ext cx="1197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Ekspertiza</a:t>
            </a:r>
          </a:p>
          <a:p>
            <a:pPr algn="ctr"/>
            <a:r>
              <a:rPr lang="sl-SI" sz="6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Vključuje vse vidike tveganja kreditne zavarovalnice: od Risk underwriting-a, terenskih analiz do zgodovine škodnih primerov.</a:t>
            </a:r>
            <a:endParaRPr lang="sl-SI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34973" y="4441832"/>
            <a:ext cx="1094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Monitoring</a:t>
            </a:r>
          </a:p>
          <a:p>
            <a:pPr algn="ctr"/>
            <a:r>
              <a:rPr lang="sl-SI" sz="600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Kreditno mnenje se s pomočjo Coface-ovega analitičnega sistema nenehno nadzira in skrbi za natančnost mnenja</a:t>
            </a:r>
            <a:endParaRPr lang="sl-SI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" name="Picture 14" descr="Feature descriptio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22" y="4052132"/>
            <a:ext cx="357826" cy="3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Feature descriptio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53" y="4052132"/>
            <a:ext cx="357826" cy="3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Feature description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08" y="4052133"/>
            <a:ext cx="357826" cy="3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588" y="2769342"/>
            <a:ext cx="878118" cy="485186"/>
          </a:xfrm>
          <a:prstGeom prst="rect">
            <a:avLst/>
          </a:prstGeom>
        </p:spPr>
      </p:pic>
      <p:pic>
        <p:nvPicPr>
          <p:cNvPr id="34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591" y="2048712"/>
            <a:ext cx="758614" cy="585215"/>
          </a:xfrm>
          <a:prstGeom prst="rect">
            <a:avLst/>
          </a:prstGeom>
        </p:spPr>
      </p:pic>
      <p:pic>
        <p:nvPicPr>
          <p:cNvPr id="35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588" y="1431905"/>
            <a:ext cx="848160" cy="481388"/>
          </a:xfrm>
          <a:prstGeom prst="rect">
            <a:avLst/>
          </a:prstGeom>
        </p:spPr>
      </p:pic>
      <p:pic>
        <p:nvPicPr>
          <p:cNvPr id="37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8519" y="2816545"/>
            <a:ext cx="955716" cy="1302607"/>
          </a:xfrm>
          <a:prstGeom prst="rect">
            <a:avLst/>
          </a:prstGeom>
        </p:spPr>
      </p:pic>
      <p:pic>
        <p:nvPicPr>
          <p:cNvPr id="38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2361" y="2871546"/>
            <a:ext cx="958043" cy="1247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5087" y="629310"/>
            <a:ext cx="602935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350" dirty="0"/>
              <a:t>Izkoristite Coface-ov sistem analiziranja tveganja in pridobite kreditno mnenje v lokalni valuti.</a:t>
            </a:r>
            <a:endParaRPr lang="sl-SI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8480" y="1339543"/>
            <a:ext cx="2478881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950">
        <p:fade/>
      </p:transition>
    </mc:Choice>
    <mc:Fallback xmlns="">
      <p:transition spd="med" advClick="0" advTm="239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A3F48B-818E-4440-B2BA-2245DD42389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sp useBgFill="1">
        <p:nvSpPr>
          <p:cNvPr id="47" name="Rectangle 46"/>
          <p:cNvSpPr/>
          <p:nvPr/>
        </p:nvSpPr>
        <p:spPr>
          <a:xfrm>
            <a:off x="1143003" y="4"/>
            <a:ext cx="6857999" cy="788765"/>
          </a:xfrm>
          <a:prstGeom prst="rect">
            <a:avLst/>
          </a:prstGeom>
          <a:ln w="12700" cap="rnd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439465" y="296469"/>
            <a:ext cx="6265070" cy="295466"/>
          </a:xfrm>
        </p:spPr>
        <p:txBody>
          <a:bodyPr/>
          <a:lstStyle/>
          <a:p>
            <a:r>
              <a:rPr lang="sl-SI" dirty="0" smtClean="0"/>
              <a:t>POSLOVNA POROČILA – SNAPSHOT &amp; FULL REPORT</a:t>
            </a:r>
          </a:p>
        </p:txBody>
      </p:sp>
      <p:pic>
        <p:nvPicPr>
          <p:cNvPr id="36" name="Picture 12" descr="./assets/icons/Key-financial-data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73" y="1334419"/>
            <a:ext cx="587636" cy="36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./assets/icons/Payment-experience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18" y="1350826"/>
            <a:ext cx="571573" cy="35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./assets/icons/Graphical-illustration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96" y="2341962"/>
            <a:ext cx="336884" cy="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6" descr="./assets/icons/coface-credit-score-2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64" y="1934452"/>
            <a:ext cx="445547" cy="2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./assets/icons/Number-of-employess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18" y="2655328"/>
            <a:ext cx="665094" cy="4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./assets/icons/Business-activity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08" y="2236273"/>
            <a:ext cx="607121" cy="3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./assets/icons/coface-quick-rat.pn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41" y="1893689"/>
            <a:ext cx="620231" cy="3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./assets/icons/Key-management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65" y="1840234"/>
            <a:ext cx="674684" cy="4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./assets/icons/Basic-company-details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18" y="1344550"/>
            <a:ext cx="667862" cy="36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0" descr="./assets/icons/Coface-maximum-credit-recommendation.png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61" y="2865124"/>
            <a:ext cx="509545" cy="31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./assets/icons/Number-of-employess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56" y="2824180"/>
            <a:ext cx="665094" cy="4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 descr="./assets/icons/Coface-adjustement.pn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91" y="2460180"/>
            <a:ext cx="466482" cy="28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./assets/icons/Business-activity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43" y="2422462"/>
            <a:ext cx="607121" cy="3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6" descr="./assets/icons/coface-quick-rat.pn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3" y="1979482"/>
            <a:ext cx="620231" cy="3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./assets/icons/Key-management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80" y="1947064"/>
            <a:ext cx="674684" cy="4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./assets/icons/Key-financial-data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42" y="1415066"/>
            <a:ext cx="587636" cy="36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./assets/icons/Basic-company-details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1" y="1403048"/>
            <a:ext cx="667862" cy="36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3017687" y="3852035"/>
            <a:ext cx="3081309" cy="3636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/>
            <a:r>
              <a:rPr lang="sl-SI" altLang="fr-FR" sz="1013" b="1" dirty="0">
                <a:solidFill>
                  <a:srgbClr val="333333"/>
                </a:solidFill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Kaj so prednosti Coface-ovih poslovnih poročil?</a:t>
            </a:r>
            <a:endParaRPr lang="en-US" altLang="fr-FR" sz="1013" b="1" dirty="0">
              <a:solidFill>
                <a:srgbClr val="333333"/>
              </a:solidFill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28162" y="4594011"/>
            <a:ext cx="1008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Standard</a:t>
            </a:r>
          </a:p>
          <a:p>
            <a:pPr algn="ctr"/>
            <a:r>
              <a:rPr lang="sl-SI" sz="6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En vmesnik in ena oblika poslovnih poročil.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168669" y="4598400"/>
            <a:ext cx="1228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Unikat</a:t>
            </a:r>
            <a:endParaRPr lang="en-US" sz="600" b="1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sz="6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sl-SI" sz="6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nikatna plačilna izkušnja s pomočjo Coface zavarovalnice.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60440" y="1715009"/>
            <a:ext cx="7774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525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Osnovni podatki podjetja</a:t>
            </a:r>
            <a:endParaRPr lang="en-US" sz="525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180489" y="2250633"/>
            <a:ext cx="77741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Ključno vodstvo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191574" y="2711352"/>
            <a:ext cx="77741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Dejavnost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54743" y="3157473"/>
            <a:ext cx="85193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Število zaposlenih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28917" y="1713970"/>
            <a:ext cx="7774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525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Ključni finančni podatki</a:t>
            </a:r>
            <a:endParaRPr lang="en-US" sz="525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37434" y="2247952"/>
            <a:ext cx="77741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Hitra ocena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004481" y="2663371"/>
            <a:ext cx="7774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Coface prilagoditev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969673" y="3087058"/>
            <a:ext cx="874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Maksimalno kreditno priporočilo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387350" y="1130528"/>
            <a:ext cx="1228292" cy="24820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fr-FR" sz="1013" dirty="0">
                <a:solidFill>
                  <a:schemeClr val="bg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Snapshot Report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168668" y="1134933"/>
            <a:ext cx="1937396" cy="24820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fr-FR" sz="1013" dirty="0">
                <a:solidFill>
                  <a:schemeClr val="bg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Full Report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965397" y="1652962"/>
            <a:ext cx="7774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Osnovni podatki podjetja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954340" y="2144477"/>
            <a:ext cx="77741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Vodstvo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960820" y="2501529"/>
            <a:ext cx="77741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Dejavnost</a:t>
            </a:r>
            <a:endParaRPr lang="en-US" sz="45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92035" y="2968318"/>
            <a:ext cx="91498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Število zaposlenih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748658" y="1638862"/>
            <a:ext cx="7774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Polni finančni podatki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764648" y="2156206"/>
            <a:ext cx="77741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Hitra ocena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457220" y="2503448"/>
            <a:ext cx="815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G</a:t>
            </a:r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rafični prikaz ključnih podatkov &amp; trendov</a:t>
            </a:r>
            <a:endParaRPr lang="fr-FR" sz="600" b="1" dirty="0"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2" name="Picture 14" descr="Feature description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93" y="4201605"/>
            <a:ext cx="357826" cy="3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5" descr="Feature description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86" y="4197414"/>
            <a:ext cx="357826" cy="3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6" descr="Feature description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35" y="4205258"/>
            <a:ext cx="357826" cy="3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6495349" y="1686551"/>
            <a:ext cx="7774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Plačilne izkušnje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474428" y="2167161"/>
            <a:ext cx="77741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Ocena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9" name="Picture 20" descr="./assets/icons/Coface-maximum-credit-recommendation.png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48" y="2710640"/>
            <a:ext cx="509545" cy="31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9"/>
          <p:cNvSpPr/>
          <p:nvPr/>
        </p:nvSpPr>
        <p:spPr>
          <a:xfrm>
            <a:off x="5685053" y="2924775"/>
            <a:ext cx="874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Maksimalno kreditno priporočilo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1" name="Picture 18" descr="./assets/icons/Coface-adjustement.pn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784" y="2303437"/>
            <a:ext cx="466482" cy="28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5743412" y="2497858"/>
            <a:ext cx="7774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Coface prilagoditev</a:t>
            </a:r>
            <a:endParaRPr lang="en-US" sz="600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714625" y="4594011"/>
            <a:ext cx="1200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" b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Globalno</a:t>
            </a:r>
            <a:endParaRPr lang="en-US" sz="600" b="1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sl-SI" sz="600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Dostop do ocene tveganja po celem svetu z Monitoringom</a:t>
            </a:r>
            <a:r>
              <a:rPr lang="en-US" sz="600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514879" y="656588"/>
            <a:ext cx="2081019" cy="248209"/>
          </a:xfrm>
          <a:prstGeom prst="rect">
            <a:avLst/>
          </a:prstGeom>
          <a:solidFill>
            <a:schemeClr val="lt1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sl-SI" altLang="fr-FR" sz="1013" i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Kaj </a:t>
            </a:r>
            <a:r>
              <a:rPr lang="sl-SI" altLang="fr-FR" sz="1013" i="1" dirty="0">
                <a:solidFill>
                  <a:srgbClr val="333333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 panose="020B0604020202020204" pitchFamily="34" charset="0"/>
              </a:rPr>
              <a:t>vsebujejo poslovna poročila?</a:t>
            </a:r>
            <a:endParaRPr lang="en-US" altLang="fr-FR" sz="1013" i="1" dirty="0">
              <a:solidFill>
                <a:srgbClr val="333333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950">
        <p:fade/>
      </p:transition>
    </mc:Choice>
    <mc:Fallback xmlns="">
      <p:transition spd="med" advClick="0" advTm="239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face Template 16/9">
  <a:themeElements>
    <a:clrScheme name="Coface">
      <a:dk1>
        <a:sysClr val="windowText" lastClr="000000"/>
      </a:dk1>
      <a:lt1>
        <a:sysClr val="window" lastClr="FFFFFF"/>
      </a:lt1>
      <a:dk2>
        <a:srgbClr val="03365F"/>
      </a:dk2>
      <a:lt2>
        <a:srgbClr val="6A7292"/>
      </a:lt2>
      <a:accent1>
        <a:srgbClr val="61B57C"/>
      </a:accent1>
      <a:accent2>
        <a:srgbClr val="E06E2B"/>
      </a:accent2>
      <a:accent3>
        <a:srgbClr val="C1A52A"/>
      </a:accent3>
      <a:accent4>
        <a:srgbClr val="18B3B9"/>
      </a:accent4>
      <a:accent5>
        <a:srgbClr val="C40070"/>
      </a:accent5>
      <a:accent6>
        <a:srgbClr val="ED4447"/>
      </a:accent6>
      <a:hlink>
        <a:srgbClr val="1D3661"/>
      </a:hlink>
      <a:folHlink>
        <a:srgbClr val="1D3661"/>
      </a:folHlink>
    </a:clrScheme>
    <a:fontScheme name="Cof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rnd">
          <a:noFill/>
          <a:prstDash val="sysDot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 cap="rnd">
          <a:solidFill>
            <a:schemeClr val="tx2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61B57C"/>
    </a:dk2>
    <a:lt2>
      <a:srgbClr val="337D82"/>
    </a:lt2>
    <a:accent1>
      <a:srgbClr val="03365F"/>
    </a:accent1>
    <a:accent2>
      <a:srgbClr val="A19049"/>
    </a:accent2>
    <a:accent3>
      <a:srgbClr val="FFFFFF"/>
    </a:accent3>
    <a:accent4>
      <a:srgbClr val="000000"/>
    </a:accent4>
    <a:accent5>
      <a:srgbClr val="AAAEB6"/>
    </a:accent5>
    <a:accent6>
      <a:srgbClr val="918241"/>
    </a:accent6>
    <a:hlink>
      <a:srgbClr val="AD2458"/>
    </a:hlink>
    <a:folHlink>
      <a:srgbClr val="B23C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9833</TotalTime>
  <Words>1066</Words>
  <Application>Microsoft Office PowerPoint</Application>
  <PresentationFormat>On-screen Show (16:9)</PresentationFormat>
  <Paragraphs>262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MS PMincho</vt:lpstr>
      <vt:lpstr>Printania Inline</vt:lpstr>
      <vt:lpstr>Roboto</vt:lpstr>
      <vt:lpstr>Symbol</vt:lpstr>
      <vt:lpstr>Wingdings</vt:lpstr>
      <vt:lpstr>Coface Template 16/9</vt:lpstr>
      <vt:lpstr>PowerPoint Presentation</vt:lpstr>
      <vt:lpstr>POSLOVNE PREVARE</vt:lpstr>
      <vt:lpstr>POSLOVNE PREVARE</vt:lpstr>
      <vt:lpstr>POSLOVNE PREVARE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Coface Template 16/9</dc:title>
  <dc:creator>La Boite à Slides</dc:creator>
  <cp:lastModifiedBy>LAVRIC Anja</cp:lastModifiedBy>
  <cp:revision>722</cp:revision>
  <cp:lastPrinted>2020-10-06T08:04:21Z</cp:lastPrinted>
  <dcterms:created xsi:type="dcterms:W3CDTF">2017-03-13T11:37:27Z</dcterms:created>
  <dcterms:modified xsi:type="dcterms:W3CDTF">2021-01-22T15:21:58Z</dcterms:modified>
</cp:coreProperties>
</file>